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handoutMasterIdLst>
    <p:handoutMasterId r:id="rId63"/>
  </p:handoutMasterIdLst>
  <p:sldIdLst>
    <p:sldId id="367" r:id="rId5"/>
    <p:sldId id="354" r:id="rId6"/>
    <p:sldId id="370" r:id="rId7"/>
    <p:sldId id="355" r:id="rId8"/>
    <p:sldId id="417" r:id="rId9"/>
    <p:sldId id="335" r:id="rId10"/>
    <p:sldId id="418" r:id="rId11"/>
    <p:sldId id="385" r:id="rId12"/>
    <p:sldId id="334" r:id="rId13"/>
    <p:sldId id="419" r:id="rId14"/>
    <p:sldId id="386" r:id="rId15"/>
    <p:sldId id="420" r:id="rId16"/>
    <p:sldId id="388" r:id="rId17"/>
    <p:sldId id="389" r:id="rId18"/>
    <p:sldId id="390" r:id="rId19"/>
    <p:sldId id="422" r:id="rId20"/>
    <p:sldId id="371" r:id="rId21"/>
    <p:sldId id="392" r:id="rId22"/>
    <p:sldId id="393" r:id="rId23"/>
    <p:sldId id="421" r:id="rId24"/>
    <p:sldId id="336" r:id="rId25"/>
    <p:sldId id="292" r:id="rId26"/>
    <p:sldId id="394" r:id="rId27"/>
    <p:sldId id="395" r:id="rId28"/>
    <p:sldId id="357" r:id="rId29"/>
    <p:sldId id="372" r:id="rId30"/>
    <p:sldId id="300" r:id="rId31"/>
    <p:sldId id="337" r:id="rId32"/>
    <p:sldId id="340" r:id="rId33"/>
    <p:sldId id="397" r:id="rId34"/>
    <p:sldId id="398" r:id="rId35"/>
    <p:sldId id="399" r:id="rId36"/>
    <p:sldId id="400" r:id="rId37"/>
    <p:sldId id="423" r:id="rId38"/>
    <p:sldId id="402" r:id="rId39"/>
    <p:sldId id="403" r:id="rId40"/>
    <p:sldId id="404" r:id="rId41"/>
    <p:sldId id="270" r:id="rId42"/>
    <p:sldId id="405" r:id="rId43"/>
    <p:sldId id="407" r:id="rId44"/>
    <p:sldId id="409" r:id="rId45"/>
    <p:sldId id="319" r:id="rId46"/>
    <p:sldId id="412" r:id="rId47"/>
    <p:sldId id="410" r:id="rId48"/>
    <p:sldId id="411" r:id="rId49"/>
    <p:sldId id="413" r:id="rId50"/>
    <p:sldId id="358" r:id="rId51"/>
    <p:sldId id="415" r:id="rId52"/>
    <p:sldId id="416" r:id="rId53"/>
    <p:sldId id="424" r:id="rId54"/>
    <p:sldId id="267" r:id="rId55"/>
    <p:sldId id="318" r:id="rId56"/>
    <p:sldId id="324" r:id="rId57"/>
    <p:sldId id="360" r:id="rId58"/>
    <p:sldId id="425" r:id="rId59"/>
    <p:sldId id="426" r:id="rId60"/>
    <p:sldId id="31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00"/>
    <a:srgbClr val="669900"/>
    <a:srgbClr val="82D331"/>
    <a:srgbClr val="F0F4FA"/>
    <a:srgbClr val="A8DC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7463" autoAdjust="0"/>
  </p:normalViewPr>
  <p:slideViewPr>
    <p:cSldViewPr snapToGrid="0">
      <p:cViewPr varScale="1">
        <p:scale>
          <a:sx n="81" d="100"/>
          <a:sy n="81" d="100"/>
        </p:scale>
        <p:origin x="754" y="67"/>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1/1/2023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41</a:t>
            </a:fld>
            <a:endParaRPr lang="en-US" dirty="0"/>
          </a:p>
        </p:txBody>
      </p:sp>
    </p:spTree>
    <p:extLst>
      <p:ext uri="{BB962C8B-B14F-4D97-AF65-F5344CB8AC3E}">
        <p14:creationId xmlns:p14="http://schemas.microsoft.com/office/powerpoint/2010/main" val="1716418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42</a:t>
            </a:fld>
            <a:endParaRPr lang="en-US" dirty="0"/>
          </a:p>
        </p:txBody>
      </p:sp>
    </p:spTree>
    <p:extLst>
      <p:ext uri="{BB962C8B-B14F-4D97-AF65-F5344CB8AC3E}">
        <p14:creationId xmlns:p14="http://schemas.microsoft.com/office/powerpoint/2010/main" val="284132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43</a:t>
            </a:fld>
            <a:endParaRPr lang="en-US" dirty="0"/>
          </a:p>
        </p:txBody>
      </p:sp>
    </p:spTree>
    <p:extLst>
      <p:ext uri="{BB962C8B-B14F-4D97-AF65-F5344CB8AC3E}">
        <p14:creationId xmlns:p14="http://schemas.microsoft.com/office/powerpoint/2010/main" val="413771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44</a:t>
            </a:fld>
            <a:endParaRPr lang="en-US" dirty="0"/>
          </a:p>
        </p:txBody>
      </p:sp>
    </p:spTree>
    <p:extLst>
      <p:ext uri="{BB962C8B-B14F-4D97-AF65-F5344CB8AC3E}">
        <p14:creationId xmlns:p14="http://schemas.microsoft.com/office/powerpoint/2010/main" val="1666569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45</a:t>
            </a:fld>
            <a:endParaRPr lang="en-US" dirty="0"/>
          </a:p>
        </p:txBody>
      </p:sp>
    </p:spTree>
    <p:extLst>
      <p:ext uri="{BB962C8B-B14F-4D97-AF65-F5344CB8AC3E}">
        <p14:creationId xmlns:p14="http://schemas.microsoft.com/office/powerpoint/2010/main" val="572597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46</a:t>
            </a:fld>
            <a:endParaRPr lang="en-US" dirty="0"/>
          </a:p>
        </p:txBody>
      </p:sp>
    </p:spTree>
    <p:extLst>
      <p:ext uri="{BB962C8B-B14F-4D97-AF65-F5344CB8AC3E}">
        <p14:creationId xmlns:p14="http://schemas.microsoft.com/office/powerpoint/2010/main" val="51885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47</a:t>
            </a:fld>
            <a:endParaRPr lang="en-US" dirty="0"/>
          </a:p>
        </p:txBody>
      </p:sp>
    </p:spTree>
    <p:extLst>
      <p:ext uri="{BB962C8B-B14F-4D97-AF65-F5344CB8AC3E}">
        <p14:creationId xmlns:p14="http://schemas.microsoft.com/office/powerpoint/2010/main" val="248676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48</a:t>
            </a:fld>
            <a:endParaRPr lang="en-US" dirty="0"/>
          </a:p>
        </p:txBody>
      </p:sp>
    </p:spTree>
    <p:extLst>
      <p:ext uri="{BB962C8B-B14F-4D97-AF65-F5344CB8AC3E}">
        <p14:creationId xmlns:p14="http://schemas.microsoft.com/office/powerpoint/2010/main" val="1535662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49</a:t>
            </a:fld>
            <a:endParaRPr lang="en-US" dirty="0"/>
          </a:p>
        </p:txBody>
      </p:sp>
    </p:spTree>
    <p:extLst>
      <p:ext uri="{BB962C8B-B14F-4D97-AF65-F5344CB8AC3E}">
        <p14:creationId xmlns:p14="http://schemas.microsoft.com/office/powerpoint/2010/main" val="1613382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51</a:t>
            </a:fld>
            <a:endParaRPr lang="en-US" dirty="0"/>
          </a:p>
        </p:txBody>
      </p:sp>
    </p:spTree>
    <p:extLst>
      <p:ext uri="{BB962C8B-B14F-4D97-AF65-F5344CB8AC3E}">
        <p14:creationId xmlns:p14="http://schemas.microsoft.com/office/powerpoint/2010/main" val="422431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393221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52</a:t>
            </a:fld>
            <a:endParaRPr lang="en-US" dirty="0"/>
          </a:p>
        </p:txBody>
      </p:sp>
    </p:spTree>
    <p:extLst>
      <p:ext uri="{BB962C8B-B14F-4D97-AF65-F5344CB8AC3E}">
        <p14:creationId xmlns:p14="http://schemas.microsoft.com/office/powerpoint/2010/main" val="693054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287632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464076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86608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3555840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907163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127508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05E9A56B-EDE0-4368-9F0C-6F7C28A0BD28}" type="datetime1">
              <a:rPr lang="en-US" smtClean="0"/>
              <a:t>1/1/2023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a:xfrm>
            <a:off x="8610600" y="6356350"/>
            <a:ext cx="2743200" cy="365125"/>
          </a:xfrm>
          <a:prstGeom prst="rect">
            <a:avLst/>
          </a:prstGeo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09CAA067-DADD-40B8-B657-4A1E06C2989B}" type="datetime1">
              <a:rPr lang="en-US" smtClean="0"/>
              <a:t>1/1/2023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a:xfrm>
            <a:off x="8610600" y="6356350"/>
            <a:ext cx="2743200" cy="365125"/>
          </a:xfrm>
          <a:prstGeom prst="rect">
            <a:avLst/>
          </a:prstGeo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110B5592-DCCF-476B-B9C6-F8DF874501E4}" type="datetime1">
              <a:rPr lang="en-US" smtClean="0"/>
              <a:t>1/1/2023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a:xfrm>
            <a:off x="8610600" y="6356350"/>
            <a:ext cx="2743200" cy="365125"/>
          </a:xfrm>
          <a:prstGeom prst="rect">
            <a:avLst/>
          </a:prstGeo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E4249946-EB6C-4910-B07D-24356B56BFB8}" type="datetime1">
              <a:rPr lang="en-US" smtClean="0"/>
              <a:t>1/1/2023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E01BB191-7CD0-42D5-800F-ECD577695271}" type="datetime1">
              <a:rPr lang="en-US" smtClean="0"/>
              <a:t>1/1/2023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a:xfrm>
            <a:off x="8610600" y="6356350"/>
            <a:ext cx="2743200" cy="365125"/>
          </a:xfrm>
          <a:prstGeom prst="rect">
            <a:avLst/>
          </a:prstGeo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378D7928-AFB4-4FDB-AA09-513B64D3AF04}" type="datetime1">
              <a:rPr lang="en-US" smtClean="0"/>
              <a:t>1/1/2023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a:xfrm>
            <a:off x="8610600" y="6356350"/>
            <a:ext cx="2743200" cy="365125"/>
          </a:xfrm>
          <a:prstGeom prst="rect">
            <a:avLst/>
          </a:prstGeo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03F9B64F-C0E7-453F-85D9-2F6A091AC038}" type="datetime1">
              <a:rPr lang="en-US" smtClean="0"/>
              <a:t>1/1/2023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a:xfrm>
            <a:off x="8610600" y="6356350"/>
            <a:ext cx="2743200" cy="365125"/>
          </a:xfrm>
          <a:prstGeom prst="rect">
            <a:avLst/>
          </a:prstGeo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9888D6E6-E8FF-4116-8889-22F20A51EC9E}" type="datetime1">
              <a:rPr lang="en-US" smtClean="0"/>
              <a:t>1/1/2023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a:xfrm>
            <a:off x="8610600" y="6356350"/>
            <a:ext cx="2743200" cy="365125"/>
          </a:xfrm>
          <a:prstGeom prst="rect">
            <a:avLst/>
          </a:prstGeo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46A4450C-2D3B-48EE-ACF2-AE2A3743D4C1}" type="datetime1">
              <a:rPr lang="en-US" smtClean="0"/>
              <a:t>1/1/2023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a:xfrm>
            <a:off x="8610600" y="6356350"/>
            <a:ext cx="2743200" cy="365125"/>
          </a:xfrm>
          <a:prstGeom prst="rect">
            <a:avLst/>
          </a:prstGeo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880E492C-5794-41A8-B8B0-48ADF26B8FF4}" type="datetime1">
              <a:rPr lang="en-US" smtClean="0"/>
              <a:t>1/1/2023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a:xfrm>
            <a:off x="8610600" y="6356350"/>
            <a:ext cx="2743200" cy="365125"/>
          </a:xfrm>
          <a:prstGeom prst="rect">
            <a:avLst/>
          </a:prstGeo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4939B81F-410A-48F6-9433-09A3B0E18670}" type="datetime1">
              <a:rPr lang="en-US" smtClean="0"/>
              <a:t>1/1/2023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a:xfrm>
            <a:off x="8610600" y="6356350"/>
            <a:ext cx="2743200" cy="365125"/>
          </a:xfrm>
          <a:prstGeom prst="rect">
            <a:avLst/>
          </a:prstGeo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98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EEED57-FFE6-4492-9627-240F72C66A13}" type="datetime1">
              <a:rPr lang="en-US" smtClean="0"/>
              <a:t>1/1/2023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5">
            <a:extLst>
              <a:ext uri="{FF2B5EF4-FFF2-40B4-BE49-F238E27FC236}">
                <a16:creationId xmlns:a16="http://schemas.microsoft.com/office/drawing/2014/main" id="{1C99C782-4C51-4F40-8188-7A22765A435D}"/>
              </a:ext>
            </a:extLst>
          </p:cNvPr>
          <p:cNvSpPr txBox="1">
            <a:spLocks/>
          </p:cNvSpPr>
          <p:nvPr userDrawn="1"/>
        </p:nvSpPr>
        <p:spPr>
          <a:xfrm>
            <a:off x="11336213" y="308219"/>
            <a:ext cx="4923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6AF1B4E-90EC-4A51-B6E5-B702C054ECB0}" type="slidenum">
              <a:rPr lang="en-US" sz="2000" smtClean="0"/>
              <a:pPr algn="r"/>
              <a:t>‹#›</a:t>
            </a:fld>
            <a:endParaRPr lang="en-US" sz="2000"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orshedali.cse.jnu@gmail.com" TargetMode="External"/><Relationship Id="rId1" Type="http://schemas.openxmlformats.org/officeDocument/2006/relationships/slideLayout" Target="../slideLayouts/slideLayout2.xml"/><Relationship Id="rId5" Type="http://schemas.openxmlformats.org/officeDocument/2006/relationships/hyperlink" Target="mailto:nusratmonika19@gmail.com"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0.jp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svg"/><Relationship Id="rId9" Type="http://schemas.openxmlformats.org/officeDocument/2006/relationships/image" Target="../media/image9.png"/><Relationship Id="rId1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0.jp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svg"/><Relationship Id="rId9" Type="http://schemas.openxmlformats.org/officeDocument/2006/relationships/image" Target="../media/image9.png"/><Relationship Id="rId1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0.jp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svg"/><Relationship Id="rId9" Type="http://schemas.openxmlformats.org/officeDocument/2006/relationships/image" Target="../media/image9.png"/><Relationship Id="rId1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0.jp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svg"/><Relationship Id="rId9" Type="http://schemas.openxmlformats.org/officeDocument/2006/relationships/image" Target="../media/image9.png"/><Relationship Id="rId14" Type="http://schemas.openxmlformats.org/officeDocument/2006/relationships/image" Target="../media/image13.jpg"/></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0.jp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svg"/><Relationship Id="rId9" Type="http://schemas.openxmlformats.org/officeDocument/2006/relationships/image" Target="../media/image9.png"/><Relationship Id="rId1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0.jp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svg"/><Relationship Id="rId9" Type="http://schemas.openxmlformats.org/officeDocument/2006/relationships/image" Target="../media/image9.png"/><Relationship Id="rId14" Type="http://schemas.openxmlformats.org/officeDocument/2006/relationships/image" Target="../media/image13.jp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8.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5.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48.sv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48.sv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48.sv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9.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48.sv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0.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48.sv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48.sv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3.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48.sv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0.jp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svg"/><Relationship Id="rId9" Type="http://schemas.openxmlformats.org/officeDocument/2006/relationships/image" Target="../media/image9.png"/><Relationship Id="rId14" Type="http://schemas.openxmlformats.org/officeDocument/2006/relationships/image" Target="../media/image13.jpg"/></Relationships>
</file>

<file path=ppt/slides/_rels/slide5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0.jp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svg"/><Relationship Id="rId9" Type="http://schemas.openxmlformats.org/officeDocument/2006/relationships/image" Target="../media/image9.png"/><Relationship Id="rId14" Type="http://schemas.openxmlformats.org/officeDocument/2006/relationships/image" Target="../media/image13.jp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0.jp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svg"/><Relationship Id="rId9" Type="http://schemas.openxmlformats.org/officeDocument/2006/relationships/image" Target="../media/image9.png"/><Relationship Id="rId14" Type="http://schemas.openxmlformats.org/officeDocument/2006/relationships/image" Target="../media/image13.jp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35033"/>
            <a:ext cx="10515600" cy="2884716"/>
          </a:xfrm>
        </p:spPr>
        <p:txBody>
          <a:bodyPr numCol="2">
            <a:normAutofit/>
          </a:bodyPr>
          <a:lstStyle/>
          <a:p>
            <a:pPr marL="0" indent="0" algn="ctr">
              <a:buNone/>
            </a:pPr>
            <a:endParaRPr lang="en-US" dirty="0">
              <a:latin typeface="Calibri" panose="020F0502020204030204" pitchFamily="34" charset="0"/>
              <a:cs typeface="Calibri" panose="020F0502020204030204" pitchFamily="34" charset="0"/>
            </a:endParaRPr>
          </a:p>
          <a:p>
            <a:pPr marL="0" indent="0" algn="ctr">
              <a:buNone/>
            </a:pPr>
            <a:endParaRPr lang="en-US" dirty="0">
              <a:latin typeface="Calibri" panose="020F0502020204030204" pitchFamily="34" charset="0"/>
              <a:cs typeface="Calibri" panose="020F0502020204030204" pitchFamily="34" charset="0"/>
            </a:endParaRPr>
          </a:p>
        </p:txBody>
      </p:sp>
      <p:cxnSp>
        <p:nvCxnSpPr>
          <p:cNvPr id="5" name="Straight Connector 4"/>
          <p:cNvCxnSpPr/>
          <p:nvPr/>
        </p:nvCxnSpPr>
        <p:spPr>
          <a:xfrm flipV="1">
            <a:off x="838200" y="1843404"/>
            <a:ext cx="10515600" cy="52251"/>
          </a:xfrm>
          <a:prstGeom prst="line">
            <a:avLst/>
          </a:prstGeom>
          <a:ln w="57150"/>
        </p:spPr>
        <p:style>
          <a:lnRef idx="3">
            <a:schemeClr val="dk1"/>
          </a:lnRef>
          <a:fillRef idx="0">
            <a:schemeClr val="dk1"/>
          </a:fillRef>
          <a:effectRef idx="2">
            <a:schemeClr val="dk1"/>
          </a:effectRef>
          <a:fontRef idx="minor">
            <a:schemeClr val="tx1"/>
          </a:fontRef>
        </p:style>
      </p:cxnSp>
      <p:grpSp>
        <p:nvGrpSpPr>
          <p:cNvPr id="7" name="Group 6"/>
          <p:cNvGrpSpPr/>
          <p:nvPr/>
        </p:nvGrpSpPr>
        <p:grpSpPr>
          <a:xfrm>
            <a:off x="1575690" y="2612640"/>
            <a:ext cx="9174863" cy="3272593"/>
            <a:chOff x="1453231" y="2122610"/>
            <a:chExt cx="9174863" cy="3272593"/>
          </a:xfrm>
        </p:grpSpPr>
        <p:sp>
          <p:nvSpPr>
            <p:cNvPr id="8" name="Freeform 7"/>
            <p:cNvSpPr/>
            <p:nvPr/>
          </p:nvSpPr>
          <p:spPr>
            <a:xfrm>
              <a:off x="1453231" y="2122610"/>
              <a:ext cx="4389120" cy="3272593"/>
            </a:xfrm>
            <a:custGeom>
              <a:avLst/>
              <a:gdLst>
                <a:gd name="connsiteX0" fmla="*/ 0 w 2945959"/>
                <a:gd name="connsiteY0" fmla="*/ 0 h 1964955"/>
                <a:gd name="connsiteX1" fmla="*/ 2945959 w 2945959"/>
                <a:gd name="connsiteY1" fmla="*/ 0 h 1964955"/>
                <a:gd name="connsiteX2" fmla="*/ 2945959 w 2945959"/>
                <a:gd name="connsiteY2" fmla="*/ 1964955 h 1964955"/>
                <a:gd name="connsiteX3" fmla="*/ 0 w 2945959"/>
                <a:gd name="connsiteY3" fmla="*/ 1964955 h 1964955"/>
                <a:gd name="connsiteX4" fmla="*/ 0 w 2945959"/>
                <a:gd name="connsiteY4" fmla="*/ 0 h 1964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5959" h="1964955">
                  <a:moveTo>
                    <a:pt x="0" y="0"/>
                  </a:moveTo>
                  <a:lnTo>
                    <a:pt x="2945959" y="0"/>
                  </a:lnTo>
                  <a:lnTo>
                    <a:pt x="2945959" y="1964955"/>
                  </a:lnTo>
                  <a:lnTo>
                    <a:pt x="0" y="1964955"/>
                  </a:lnTo>
                  <a:lnTo>
                    <a:pt x="0" y="0"/>
                  </a:lnTo>
                  <a:close/>
                </a:path>
              </a:pathLst>
            </a:custGeom>
          </p:spPr>
          <p:style>
            <a:lnRef idx="1">
              <a:schemeClr val="lt1">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71354" tIns="99568" rIns="99567" bIns="99568" numCol="1" spcCol="1270" anchor="ctr" anchorCtr="0">
              <a:noAutofit/>
            </a:bodyPr>
            <a:lstStyle/>
            <a:p>
              <a:pPr lvl="1" algn="ctr" defTabSz="622300">
                <a:lnSpc>
                  <a:spcPct val="90000"/>
                </a:lnSpc>
                <a:spcBef>
                  <a:spcPct val="0"/>
                </a:spcBef>
                <a:spcAft>
                  <a:spcPct val="35000"/>
                </a:spcAft>
              </a:pPr>
              <a:endParaRPr lang="en-US" sz="1600" dirty="0"/>
            </a:p>
          </p:txBody>
        </p:sp>
        <p:sp>
          <p:nvSpPr>
            <p:cNvPr id="13" name="Freeform 12"/>
            <p:cNvSpPr/>
            <p:nvPr/>
          </p:nvSpPr>
          <p:spPr>
            <a:xfrm>
              <a:off x="6182349" y="2122610"/>
              <a:ext cx="4445745" cy="3272593"/>
            </a:xfrm>
            <a:custGeom>
              <a:avLst/>
              <a:gdLst>
                <a:gd name="connsiteX0" fmla="*/ 0 w 5493007"/>
                <a:gd name="connsiteY0" fmla="*/ 0 h 2502173"/>
                <a:gd name="connsiteX1" fmla="*/ 5493007 w 5493007"/>
                <a:gd name="connsiteY1" fmla="*/ 0 h 2502173"/>
                <a:gd name="connsiteX2" fmla="*/ 5493007 w 5493007"/>
                <a:gd name="connsiteY2" fmla="*/ 2502173 h 2502173"/>
                <a:gd name="connsiteX3" fmla="*/ 0 w 5493007"/>
                <a:gd name="connsiteY3" fmla="*/ 2502173 h 2502173"/>
                <a:gd name="connsiteX4" fmla="*/ 0 w 5493007"/>
                <a:gd name="connsiteY4" fmla="*/ 0 h 250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007" h="2502173">
                  <a:moveTo>
                    <a:pt x="0" y="0"/>
                  </a:moveTo>
                  <a:lnTo>
                    <a:pt x="5493007" y="0"/>
                  </a:lnTo>
                  <a:lnTo>
                    <a:pt x="5493007" y="2502173"/>
                  </a:lnTo>
                  <a:lnTo>
                    <a:pt x="0" y="2502173"/>
                  </a:lnTo>
                  <a:lnTo>
                    <a:pt x="0" y="0"/>
                  </a:lnTo>
                  <a:close/>
                </a:path>
              </a:pathLst>
            </a:custGeom>
          </p:spPr>
          <p:style>
            <a:lnRef idx="1">
              <a:schemeClr val="lt1">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78882" tIns="170688" rIns="170687" bIns="170688" numCol="1" spcCol="1270" anchor="ctr" anchorCtr="0">
              <a:noAutofit/>
            </a:bodyPr>
            <a:lstStyle/>
            <a:p>
              <a:pPr lvl="0" algn="ctr" defTabSz="1066800">
                <a:lnSpc>
                  <a:spcPct val="90000"/>
                </a:lnSpc>
                <a:spcBef>
                  <a:spcPct val="0"/>
                </a:spcBef>
                <a:spcAft>
                  <a:spcPct val="35000"/>
                </a:spcAft>
              </a:pPr>
              <a:endParaRPr lang="en-US" sz="2400" dirty="0">
                <a:latin typeface="Comic Sans MS" panose="030F0702030302020204" pitchFamily="66" charset="0"/>
                <a:cs typeface="Calibri" panose="020F0502020204030204" pitchFamily="34" charset="0"/>
              </a:endParaRPr>
            </a:p>
            <a:p>
              <a:pPr lvl="0" algn="ctr" defTabSz="1066800">
                <a:lnSpc>
                  <a:spcPct val="90000"/>
                </a:lnSpc>
                <a:spcBef>
                  <a:spcPct val="0"/>
                </a:spcBef>
                <a:spcAft>
                  <a:spcPct val="35000"/>
                </a:spcAft>
              </a:pPr>
              <a:endParaRPr lang="en-US" sz="2000" dirty="0">
                <a:latin typeface="Comic Sans MS" panose="030F0702030302020204" pitchFamily="66" charset="0"/>
                <a:cs typeface="Calibri" panose="020F0502020204030204" pitchFamily="34" charset="0"/>
              </a:endParaRPr>
            </a:p>
            <a:p>
              <a:pPr lvl="0" algn="ctr" defTabSz="1066800">
                <a:lnSpc>
                  <a:spcPct val="90000"/>
                </a:lnSpc>
                <a:spcBef>
                  <a:spcPct val="0"/>
                </a:spcBef>
                <a:spcAft>
                  <a:spcPct val="35000"/>
                </a:spcAft>
              </a:pPr>
              <a:r>
                <a:rPr lang="en-US" sz="2000" dirty="0">
                  <a:latin typeface="Comic Sans MS" panose="030F0702030302020204" pitchFamily="66" charset="0"/>
                  <a:cs typeface="Calibri" panose="020F0502020204030204" pitchFamily="34" charset="0"/>
                </a:rPr>
                <a:t>Md. Morshed Ali</a:t>
              </a:r>
            </a:p>
            <a:p>
              <a:pPr lvl="0" algn="ctr" defTabSz="1066800">
                <a:lnSpc>
                  <a:spcPct val="90000"/>
                </a:lnSpc>
                <a:spcBef>
                  <a:spcPct val="0"/>
                </a:spcBef>
                <a:spcAft>
                  <a:spcPct val="35000"/>
                </a:spcAft>
              </a:pPr>
              <a:r>
                <a:rPr lang="en-US" sz="2000" dirty="0">
                  <a:latin typeface="Comic Sans MS" panose="030F0702030302020204" pitchFamily="66" charset="0"/>
                  <a:cs typeface="Calibri" panose="020F0502020204030204" pitchFamily="34" charset="0"/>
                </a:rPr>
                <a:t>ID: B170305013</a:t>
              </a:r>
            </a:p>
            <a:p>
              <a:pPr lvl="0" algn="ctr" defTabSz="1066800">
                <a:lnSpc>
                  <a:spcPct val="90000"/>
                </a:lnSpc>
                <a:spcBef>
                  <a:spcPct val="0"/>
                </a:spcBef>
                <a:spcAft>
                  <a:spcPct val="35000"/>
                </a:spcAft>
              </a:pPr>
              <a:r>
                <a:rPr lang="en-US" sz="1600" dirty="0">
                  <a:latin typeface="Comic Sans MS" panose="030F0702030302020204" pitchFamily="66" charset="0"/>
                  <a:cs typeface="Calibri" panose="020F0502020204030204" pitchFamily="34" charset="0"/>
                </a:rPr>
                <a:t>Department of Computer Science &amp; Engineering</a:t>
              </a:r>
            </a:p>
            <a:p>
              <a:pPr lvl="0" algn="ctr" defTabSz="1066800">
                <a:lnSpc>
                  <a:spcPct val="90000"/>
                </a:lnSpc>
                <a:spcBef>
                  <a:spcPct val="0"/>
                </a:spcBef>
                <a:spcAft>
                  <a:spcPct val="35000"/>
                </a:spcAft>
              </a:pPr>
              <a:r>
                <a:rPr lang="en-US" sz="1600" dirty="0" err="1">
                  <a:latin typeface="Comic Sans MS" panose="030F0702030302020204" pitchFamily="66" charset="0"/>
                  <a:cs typeface="Calibri" panose="020F0502020204030204" pitchFamily="34" charset="0"/>
                </a:rPr>
                <a:t>Jagannath</a:t>
              </a:r>
              <a:r>
                <a:rPr lang="en-US" sz="1600" dirty="0">
                  <a:latin typeface="Comic Sans MS" panose="030F0702030302020204" pitchFamily="66" charset="0"/>
                  <a:cs typeface="Calibri" panose="020F0502020204030204" pitchFamily="34" charset="0"/>
                </a:rPr>
                <a:t> University</a:t>
              </a:r>
            </a:p>
            <a:p>
              <a:pPr lvl="0" algn="ctr" defTabSz="1066800">
                <a:lnSpc>
                  <a:spcPct val="90000"/>
                </a:lnSpc>
                <a:spcBef>
                  <a:spcPct val="0"/>
                </a:spcBef>
                <a:spcAft>
                  <a:spcPct val="35000"/>
                </a:spcAft>
              </a:pPr>
              <a:r>
                <a:rPr lang="en-US" sz="1600" dirty="0">
                  <a:latin typeface="Comic Sans MS" panose="030F0702030302020204" pitchFamily="66" charset="0"/>
                  <a:cs typeface="Calibri" panose="020F0502020204030204" pitchFamily="34" charset="0"/>
                  <a:hlinkClick r:id="rId2"/>
                </a:rPr>
                <a:t>Morshedali.cse.jnu@gmail.com</a:t>
              </a:r>
              <a:endParaRPr lang="en-US" sz="1600" dirty="0">
                <a:latin typeface="Comic Sans MS" panose="030F0702030302020204" pitchFamily="66" charset="0"/>
                <a:cs typeface="Calibri" panose="020F0502020204030204" pitchFamily="34" charset="0"/>
              </a:endParaRPr>
            </a:p>
          </p:txBody>
        </p:sp>
      </p:grpSp>
      <p:sp>
        <p:nvSpPr>
          <p:cNvPr id="16" name="Rectangle: Rounded Corners 3">
            <a:extLst>
              <a:ext uri="{FF2B5EF4-FFF2-40B4-BE49-F238E27FC236}">
                <a16:creationId xmlns:a16="http://schemas.microsoft.com/office/drawing/2014/main" id="{459C0113-EA9C-4237-8577-283C3BA4958F}"/>
              </a:ext>
            </a:extLst>
          </p:cNvPr>
          <p:cNvSpPr/>
          <p:nvPr/>
        </p:nvSpPr>
        <p:spPr>
          <a:xfrm>
            <a:off x="0" y="6426926"/>
            <a:ext cx="12192000" cy="431074"/>
          </a:xfrm>
          <a:prstGeom prst="roundRect">
            <a:avLst/>
          </a:prstGeom>
          <a:solidFill>
            <a:schemeClr val="tx2">
              <a:lumMod val="50000"/>
            </a:schemeClr>
          </a:solidFill>
        </p:spPr>
        <p:style>
          <a:lnRef idx="2">
            <a:schemeClr val="accent1">
              <a:shade val="50000"/>
            </a:schemeClr>
          </a:lnRef>
          <a:fillRef idx="1002">
            <a:schemeClr val="dk2"/>
          </a:fillRef>
          <a:effectRef idx="0">
            <a:schemeClr val="accent1"/>
          </a:effectRef>
          <a:fontRef idx="minor">
            <a:schemeClr val="lt1"/>
          </a:fontRef>
        </p:style>
        <p:txBody>
          <a:bodyPr rtlCol="0" anchor="ctr"/>
          <a:lstStyle/>
          <a:p>
            <a:endParaRPr lang="en-US"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7F1457D5-A4CA-4282-8D54-5172AC504D07}"/>
              </a:ext>
            </a:extLst>
          </p:cNvPr>
          <p:cNvSpPr/>
          <p:nvPr/>
        </p:nvSpPr>
        <p:spPr>
          <a:xfrm>
            <a:off x="11522472" y="400818"/>
            <a:ext cx="230819" cy="290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18C8481-4451-4E2C-A132-80B87CB7CD43}"/>
              </a:ext>
            </a:extLst>
          </p:cNvPr>
          <p:cNvSpPr txBox="1">
            <a:spLocks/>
          </p:cNvSpPr>
          <p:nvPr/>
        </p:nvSpPr>
        <p:spPr>
          <a:xfrm>
            <a:off x="838200" y="122549"/>
            <a:ext cx="10515599" cy="1644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accent6">
                    <a:lumMod val="50000"/>
                  </a:schemeClr>
                </a:solidFill>
                <a:latin typeface="Comic Sans MS" panose="030F0702030302020204" pitchFamily="66" charset="0"/>
                <a:cs typeface="Calibri" panose="020F0502020204030204" pitchFamily="34" charset="0"/>
              </a:rPr>
              <a:t>A conceptual IoT framework based on ANOVA-F Feature Selection for Chronic kidney Disease detection using Deep Learning Approach</a:t>
            </a:r>
          </a:p>
        </p:txBody>
      </p:sp>
      <p:sp>
        <p:nvSpPr>
          <p:cNvPr id="2" name="Oval 1">
            <a:extLst>
              <a:ext uri="{FF2B5EF4-FFF2-40B4-BE49-F238E27FC236}">
                <a16:creationId xmlns:a16="http://schemas.microsoft.com/office/drawing/2014/main" id="{E5564107-C4B0-9997-DC90-C74C80131489}"/>
              </a:ext>
            </a:extLst>
          </p:cNvPr>
          <p:cNvSpPr/>
          <p:nvPr/>
        </p:nvSpPr>
        <p:spPr>
          <a:xfrm>
            <a:off x="6227191" y="2121017"/>
            <a:ext cx="1342608" cy="1349283"/>
          </a:xfrm>
          <a:prstGeom prst="ellipse">
            <a:avLst/>
          </a:prstGeom>
          <a:blipFill>
            <a:blip r:embed="rId3"/>
            <a:stretch>
              <a:fillRect/>
            </a:stretch>
          </a:blip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26A168-6519-7838-1EF3-7296C4AFC970}"/>
              </a:ext>
            </a:extLst>
          </p:cNvPr>
          <p:cNvSpPr txBox="1"/>
          <p:nvPr/>
        </p:nvSpPr>
        <p:spPr>
          <a:xfrm>
            <a:off x="7832180" y="2764331"/>
            <a:ext cx="2401619" cy="523220"/>
          </a:xfrm>
          <a:prstGeom prst="rect">
            <a:avLst/>
          </a:prstGeom>
          <a:noFill/>
        </p:spPr>
        <p:txBody>
          <a:bodyPr wrap="none" rtlCol="0">
            <a:spAutoFit/>
          </a:bodyPr>
          <a:lstStyle/>
          <a:p>
            <a:r>
              <a:rPr lang="en-US" sz="2800" dirty="0">
                <a:latin typeface="Comic Sans MS" panose="030F0702030302020204" pitchFamily="66" charset="0"/>
              </a:rPr>
              <a:t>Presented By</a:t>
            </a:r>
          </a:p>
        </p:txBody>
      </p:sp>
      <p:cxnSp>
        <p:nvCxnSpPr>
          <p:cNvPr id="11" name="Straight Connector 10">
            <a:extLst>
              <a:ext uri="{FF2B5EF4-FFF2-40B4-BE49-F238E27FC236}">
                <a16:creationId xmlns:a16="http://schemas.microsoft.com/office/drawing/2014/main" id="{8CD10577-4C00-8A74-48A9-29DD23122453}"/>
              </a:ext>
            </a:extLst>
          </p:cNvPr>
          <p:cNvCxnSpPr/>
          <p:nvPr/>
        </p:nvCxnSpPr>
        <p:spPr>
          <a:xfrm>
            <a:off x="7569799" y="3342453"/>
            <a:ext cx="2884815" cy="0"/>
          </a:xfrm>
          <a:prstGeom prst="line">
            <a:avLst/>
          </a:prstGeom>
          <a:ln w="19050"/>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AF53C46B-DED9-6D23-D5FB-C8901FA30392}"/>
              </a:ext>
            </a:extLst>
          </p:cNvPr>
          <p:cNvSpPr txBox="1"/>
          <p:nvPr/>
        </p:nvSpPr>
        <p:spPr>
          <a:xfrm>
            <a:off x="2887272" y="2770817"/>
            <a:ext cx="2561920" cy="523220"/>
          </a:xfrm>
          <a:prstGeom prst="rect">
            <a:avLst/>
          </a:prstGeom>
          <a:noFill/>
        </p:spPr>
        <p:txBody>
          <a:bodyPr wrap="none" rtlCol="0">
            <a:spAutoFit/>
          </a:bodyPr>
          <a:lstStyle/>
          <a:p>
            <a:r>
              <a:rPr lang="en-US" sz="2800" dirty="0">
                <a:latin typeface="Comic Sans MS" panose="030F0702030302020204" pitchFamily="66" charset="0"/>
              </a:rPr>
              <a:t>Supervised By</a:t>
            </a:r>
          </a:p>
        </p:txBody>
      </p:sp>
      <p:cxnSp>
        <p:nvCxnSpPr>
          <p:cNvPr id="15" name="Straight Connector 14">
            <a:extLst>
              <a:ext uri="{FF2B5EF4-FFF2-40B4-BE49-F238E27FC236}">
                <a16:creationId xmlns:a16="http://schemas.microsoft.com/office/drawing/2014/main" id="{70E7A82C-269B-8CB9-4660-A54A0A0CE5C8}"/>
              </a:ext>
            </a:extLst>
          </p:cNvPr>
          <p:cNvCxnSpPr/>
          <p:nvPr/>
        </p:nvCxnSpPr>
        <p:spPr>
          <a:xfrm>
            <a:off x="2731894" y="3368393"/>
            <a:ext cx="2884815" cy="0"/>
          </a:xfrm>
          <a:prstGeom prst="line">
            <a:avLst/>
          </a:prstGeom>
          <a:ln w="19050"/>
        </p:spPr>
        <p:style>
          <a:lnRef idx="3">
            <a:schemeClr val="dk1"/>
          </a:lnRef>
          <a:fillRef idx="0">
            <a:schemeClr val="dk1"/>
          </a:fillRef>
          <a:effectRef idx="2">
            <a:schemeClr val="dk1"/>
          </a:effectRef>
          <a:fontRef idx="minor">
            <a:schemeClr val="tx1"/>
          </a:fontRef>
        </p:style>
      </p:cxnSp>
      <p:sp>
        <p:nvSpPr>
          <p:cNvPr id="17" name="Oval 16">
            <a:extLst>
              <a:ext uri="{FF2B5EF4-FFF2-40B4-BE49-F238E27FC236}">
                <a16:creationId xmlns:a16="http://schemas.microsoft.com/office/drawing/2014/main" id="{E468A013-3509-B18D-916C-3B95137541D6}"/>
              </a:ext>
            </a:extLst>
          </p:cNvPr>
          <p:cNvSpPr/>
          <p:nvPr/>
        </p:nvSpPr>
        <p:spPr>
          <a:xfrm>
            <a:off x="1340279" y="2192350"/>
            <a:ext cx="1342608" cy="1349283"/>
          </a:xfrm>
          <a:prstGeom prst="ellipse">
            <a:avLst/>
          </a:prstGeom>
          <a:blipFill>
            <a:blip r:embed="rId4"/>
            <a:stretch>
              <a:fillRect/>
            </a:stretch>
          </a:blip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44C2312-02AF-53DF-EF83-281ABAC32E52}"/>
              </a:ext>
            </a:extLst>
          </p:cNvPr>
          <p:cNvSpPr txBox="1"/>
          <p:nvPr/>
        </p:nvSpPr>
        <p:spPr>
          <a:xfrm>
            <a:off x="1496183" y="3043534"/>
            <a:ext cx="4450257" cy="3062377"/>
          </a:xfrm>
          <a:prstGeom prst="rect">
            <a:avLst/>
          </a:prstGeom>
          <a:noFill/>
        </p:spPr>
        <p:txBody>
          <a:bodyPr wrap="none" rtlCol="0">
            <a:spAutoFit/>
          </a:bodyPr>
          <a:lstStyle/>
          <a:p>
            <a:pPr lvl="1" algn="ctr" defTabSz="622300">
              <a:lnSpc>
                <a:spcPct val="90000"/>
              </a:lnSpc>
              <a:spcBef>
                <a:spcPct val="0"/>
              </a:spcBef>
              <a:spcAft>
                <a:spcPct val="35000"/>
              </a:spcAft>
            </a:pPr>
            <a:endParaRPr lang="en-US" sz="1800" kern="1200" dirty="0">
              <a:latin typeface="Comic Sans MS" panose="030F0702030302020204" pitchFamily="66" charset="0"/>
            </a:endParaRPr>
          </a:p>
          <a:p>
            <a:pPr lvl="1" algn="ctr" defTabSz="622300">
              <a:lnSpc>
                <a:spcPct val="90000"/>
              </a:lnSpc>
              <a:spcBef>
                <a:spcPct val="0"/>
              </a:spcBef>
              <a:spcAft>
                <a:spcPct val="35000"/>
              </a:spcAft>
            </a:pPr>
            <a:endParaRPr lang="en-US" sz="1800" dirty="0">
              <a:latin typeface="Comic Sans MS" panose="030F0702030302020204" pitchFamily="66" charset="0"/>
            </a:endParaRPr>
          </a:p>
          <a:p>
            <a:pPr lvl="1" algn="ctr" defTabSz="622300">
              <a:lnSpc>
                <a:spcPct val="90000"/>
              </a:lnSpc>
              <a:spcBef>
                <a:spcPct val="0"/>
              </a:spcBef>
              <a:spcAft>
                <a:spcPct val="35000"/>
              </a:spcAft>
            </a:pPr>
            <a:r>
              <a:rPr lang="en-US" sz="2000" kern="1200" dirty="0">
                <a:latin typeface="Comic Sans MS" panose="030F0702030302020204" pitchFamily="66" charset="0"/>
                <a:cs typeface="Calibri" panose="020F0502020204030204" pitchFamily="34" charset="0"/>
              </a:rPr>
              <a:t>Dr. Mohammed Nasir Uddin</a:t>
            </a:r>
            <a:endParaRPr lang="en-US" sz="2000" dirty="0">
              <a:latin typeface="Comic Sans MS" panose="030F0702030302020204" pitchFamily="66" charset="0"/>
              <a:cs typeface="Calibri" panose="020F0502020204030204" pitchFamily="34" charset="0"/>
            </a:endParaRPr>
          </a:p>
          <a:p>
            <a:pPr lvl="1" algn="ctr" defTabSz="622300">
              <a:lnSpc>
                <a:spcPct val="90000"/>
              </a:lnSpc>
              <a:spcBef>
                <a:spcPct val="0"/>
              </a:spcBef>
              <a:spcAft>
                <a:spcPct val="35000"/>
              </a:spcAft>
            </a:pPr>
            <a:r>
              <a:rPr lang="en-US" sz="2000" dirty="0">
                <a:latin typeface="Comic Sans MS" panose="030F0702030302020204" pitchFamily="66" charset="0"/>
                <a:cs typeface="Calibri" panose="020F0502020204030204" pitchFamily="34" charset="0"/>
              </a:rPr>
              <a:t>Professor</a:t>
            </a:r>
          </a:p>
          <a:p>
            <a:pPr lvl="1" algn="ctr" defTabSz="622300">
              <a:lnSpc>
                <a:spcPct val="90000"/>
              </a:lnSpc>
              <a:spcBef>
                <a:spcPct val="0"/>
              </a:spcBef>
              <a:spcAft>
                <a:spcPct val="35000"/>
              </a:spcAft>
            </a:pPr>
            <a:r>
              <a:rPr lang="en-US" sz="1600" dirty="0">
                <a:latin typeface="Comic Sans MS" panose="030F0702030302020204" pitchFamily="66" charset="0"/>
                <a:cs typeface="Calibri" panose="020F0502020204030204" pitchFamily="34" charset="0"/>
              </a:rPr>
              <a:t>Department of Computer Science &amp;</a:t>
            </a:r>
          </a:p>
          <a:p>
            <a:pPr lvl="1" algn="ctr" defTabSz="622300">
              <a:lnSpc>
                <a:spcPct val="90000"/>
              </a:lnSpc>
              <a:spcBef>
                <a:spcPct val="0"/>
              </a:spcBef>
              <a:spcAft>
                <a:spcPct val="35000"/>
              </a:spcAft>
            </a:pPr>
            <a:r>
              <a:rPr lang="en-US" sz="1600" dirty="0">
                <a:latin typeface="Comic Sans MS" panose="030F0702030302020204" pitchFamily="66" charset="0"/>
                <a:cs typeface="Calibri" panose="020F0502020204030204" pitchFamily="34" charset="0"/>
              </a:rPr>
              <a:t> Engineering</a:t>
            </a:r>
          </a:p>
          <a:p>
            <a:pPr lvl="1" algn="ctr" defTabSz="622300">
              <a:lnSpc>
                <a:spcPct val="90000"/>
              </a:lnSpc>
              <a:spcBef>
                <a:spcPct val="0"/>
              </a:spcBef>
              <a:spcAft>
                <a:spcPct val="35000"/>
              </a:spcAft>
            </a:pPr>
            <a:r>
              <a:rPr lang="en-US" sz="1600" dirty="0">
                <a:latin typeface="Comic Sans MS" panose="030F0702030302020204" pitchFamily="66" charset="0"/>
                <a:cs typeface="Calibri" panose="020F0502020204030204" pitchFamily="34" charset="0"/>
              </a:rPr>
              <a:t>Jagannath University</a:t>
            </a:r>
          </a:p>
          <a:p>
            <a:pPr lvl="1" algn="ctr" defTabSz="622300">
              <a:lnSpc>
                <a:spcPct val="90000"/>
              </a:lnSpc>
              <a:spcBef>
                <a:spcPct val="0"/>
              </a:spcBef>
              <a:spcAft>
                <a:spcPct val="35000"/>
              </a:spcAft>
            </a:pPr>
            <a:r>
              <a:rPr lang="en-US" sz="1600" dirty="0">
                <a:latin typeface="Comic Sans MS" panose="030F0702030302020204" pitchFamily="66" charset="0"/>
                <a:cs typeface="Calibri" panose="020F0502020204030204" pitchFamily="34" charset="0"/>
                <a:hlinkClick r:id="rId5"/>
              </a:rPr>
              <a:t>Nasir.jnu.cse@gmail.com</a:t>
            </a:r>
            <a:endParaRPr lang="en-US" sz="1600" dirty="0">
              <a:latin typeface="Comic Sans MS" panose="030F0702030302020204" pitchFamily="66" charset="0"/>
            </a:endParaRPr>
          </a:p>
          <a:p>
            <a:endParaRPr lang="en-US" dirty="0">
              <a:latin typeface="Comic Sans MS" panose="030F0702030302020204" pitchFamily="66" charset="0"/>
            </a:endParaRPr>
          </a:p>
        </p:txBody>
      </p:sp>
    </p:spTree>
    <p:extLst>
      <p:ext uri="{BB962C8B-B14F-4D97-AF65-F5344CB8AC3E}">
        <p14:creationId xmlns:p14="http://schemas.microsoft.com/office/powerpoint/2010/main" val="344464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BF7846-DB73-4DDE-92AD-C562FF8C2B22}"/>
              </a:ext>
            </a:extLst>
          </p:cNvPr>
          <p:cNvSpPr>
            <a:spLocks noGrp="1"/>
          </p:cNvSpPr>
          <p:nvPr>
            <p:ph type="title"/>
          </p:nvPr>
        </p:nvSpPr>
        <p:spPr>
          <a:xfrm>
            <a:off x="491971" y="169818"/>
            <a:ext cx="10515600" cy="797850"/>
          </a:xfrm>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Presentation Agenda</a:t>
            </a:r>
          </a:p>
        </p:txBody>
      </p:sp>
      <p:sp>
        <p:nvSpPr>
          <p:cNvPr id="15" name="Oval 14">
            <a:extLst>
              <a:ext uri="{FF2B5EF4-FFF2-40B4-BE49-F238E27FC236}">
                <a16:creationId xmlns:a16="http://schemas.microsoft.com/office/drawing/2014/main" id="{D1567732-5465-47CF-A86E-FA787828AFCB}"/>
              </a:ext>
            </a:extLst>
          </p:cNvPr>
          <p:cNvSpPr/>
          <p:nvPr/>
        </p:nvSpPr>
        <p:spPr>
          <a:xfrm>
            <a:off x="2889585" y="992820"/>
            <a:ext cx="797955" cy="638053"/>
          </a:xfrm>
          <a:prstGeom prst="ellipse">
            <a:avLst/>
          </a:pr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Open Book">
            <a:extLst>
              <a:ext uri="{FF2B5EF4-FFF2-40B4-BE49-F238E27FC236}">
                <a16:creationId xmlns:a16="http://schemas.microsoft.com/office/drawing/2014/main" id="{6E77C8CB-4446-4779-B5B8-DD3AF98C353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6484" y="4156873"/>
            <a:ext cx="653185" cy="405415"/>
          </a:xfrm>
          <a:prstGeom prst="rect">
            <a:avLst/>
          </a:prstGeom>
        </p:spPr>
      </p:pic>
      <p:pic>
        <p:nvPicPr>
          <p:cNvPr id="18" name="Graphic 17" descr="Blackboard">
            <a:extLst>
              <a:ext uri="{FF2B5EF4-FFF2-40B4-BE49-F238E27FC236}">
                <a16:creationId xmlns:a16="http://schemas.microsoft.com/office/drawing/2014/main" id="{5B50E882-88F1-4421-A787-D7B2C589C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1374" y="4602187"/>
            <a:ext cx="615193" cy="574111"/>
          </a:xfrm>
          <a:prstGeom prst="rect">
            <a:avLst/>
          </a:prstGeom>
        </p:spPr>
      </p:pic>
      <p:pic>
        <p:nvPicPr>
          <p:cNvPr id="19" name="Content Placeholder 4" descr="Scales of Justice">
            <a:extLst>
              <a:ext uri="{FF2B5EF4-FFF2-40B4-BE49-F238E27FC236}">
                <a16:creationId xmlns:a16="http://schemas.microsoft.com/office/drawing/2014/main" id="{7A89B207-DB77-4668-A771-3ABF54592CF3}"/>
              </a:ext>
            </a:extLst>
          </p:cNvPr>
          <p:cNvPicPr>
            <a:picLocks noChangeAspect="1"/>
          </p:cNvPicPr>
          <p:nvPr/>
        </p:nvPicPr>
        <p:blipFill>
          <a:blip r:embed="rId7" cstate="hqprint">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975484" y="5216197"/>
            <a:ext cx="733147" cy="618861"/>
          </a:xfrm>
          <a:prstGeom prst="rect">
            <a:avLst/>
          </a:prstGeom>
        </p:spPr>
      </p:pic>
      <p:pic>
        <p:nvPicPr>
          <p:cNvPr id="20" name="Graphic 3" descr="Books on Shelf">
            <a:extLst>
              <a:ext uri="{FF2B5EF4-FFF2-40B4-BE49-F238E27FC236}">
                <a16:creationId xmlns:a16="http://schemas.microsoft.com/office/drawing/2014/main" id="{E90AADD5-F8C8-4546-8CF2-3CA8D2CE495B}"/>
              </a:ext>
            </a:extLst>
          </p:cNvPr>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975484" y="5909016"/>
            <a:ext cx="797954" cy="678221"/>
          </a:xfrm>
          <a:prstGeom prst="rect">
            <a:avLst/>
          </a:prstGeom>
        </p:spPr>
      </p:pic>
      <p:sp>
        <p:nvSpPr>
          <p:cNvPr id="6" name="Title 1">
            <a:extLst>
              <a:ext uri="{FF2B5EF4-FFF2-40B4-BE49-F238E27FC236}">
                <a16:creationId xmlns:a16="http://schemas.microsoft.com/office/drawing/2014/main" id="{E24E2E54-40E4-77B6-FCAF-647A2528B499}"/>
              </a:ext>
            </a:extLst>
          </p:cNvPr>
          <p:cNvSpPr txBox="1">
            <a:spLocks/>
          </p:cNvSpPr>
          <p:nvPr/>
        </p:nvSpPr>
        <p:spPr>
          <a:xfrm>
            <a:off x="3759890" y="157551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A3574A4-E5EA-844C-CA4B-19915227C329}"/>
              </a:ext>
            </a:extLst>
          </p:cNvPr>
          <p:cNvPicPr>
            <a:picLocks noChangeAspect="1"/>
          </p:cNvPicPr>
          <p:nvPr/>
        </p:nvPicPr>
        <p:blipFill rotWithShape="1">
          <a:blip r:embed="rId11">
            <a:extLst>
              <a:ext uri="{28A0092B-C50C-407E-A947-70E740481C1C}">
                <a14:useLocalDpi xmlns:a14="http://schemas.microsoft.com/office/drawing/2010/main" val="0"/>
              </a:ext>
            </a:extLst>
          </a:blip>
          <a:srcRect t="-1" b="8119"/>
          <a:stretch/>
        </p:blipFill>
        <p:spPr>
          <a:xfrm>
            <a:off x="2963734" y="1656025"/>
            <a:ext cx="723806" cy="400704"/>
          </a:xfrm>
          <a:prstGeom prst="rect">
            <a:avLst/>
          </a:prstGeom>
        </p:spPr>
      </p:pic>
      <p:sp>
        <p:nvSpPr>
          <p:cNvPr id="10" name="Title 1">
            <a:extLst>
              <a:ext uri="{FF2B5EF4-FFF2-40B4-BE49-F238E27FC236}">
                <a16:creationId xmlns:a16="http://schemas.microsoft.com/office/drawing/2014/main" id="{A7C4E643-95D0-F5C4-6B27-61BFE13DDE5F}"/>
              </a:ext>
            </a:extLst>
          </p:cNvPr>
          <p:cNvSpPr txBox="1">
            <a:spLocks/>
          </p:cNvSpPr>
          <p:nvPr/>
        </p:nvSpPr>
        <p:spPr>
          <a:xfrm>
            <a:off x="3759890" y="999902"/>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48644512-6F43-DA71-DA23-2A0F42221609}"/>
              </a:ext>
            </a:extLst>
          </p:cNvPr>
          <p:cNvSpPr txBox="1">
            <a:spLocks/>
          </p:cNvSpPr>
          <p:nvPr/>
        </p:nvSpPr>
        <p:spPr>
          <a:xfrm>
            <a:off x="3759890" y="2140804"/>
            <a:ext cx="8110491" cy="69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Statement </a:t>
            </a:r>
            <a:endParaRPr lang="en-US" sz="35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67E93D4-59D0-EF24-DB34-924D5EB33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6461" y="2142008"/>
            <a:ext cx="769740" cy="618861"/>
          </a:xfrm>
          <a:prstGeom prst="rect">
            <a:avLst/>
          </a:prstGeom>
        </p:spPr>
      </p:pic>
      <p:sp>
        <p:nvSpPr>
          <p:cNvPr id="21" name="Title 1">
            <a:extLst>
              <a:ext uri="{FF2B5EF4-FFF2-40B4-BE49-F238E27FC236}">
                <a16:creationId xmlns:a16="http://schemas.microsoft.com/office/drawing/2014/main" id="{2BC66CC5-2ABB-C793-B63D-DDAB6E24E00C}"/>
              </a:ext>
            </a:extLst>
          </p:cNvPr>
          <p:cNvSpPr txBox="1">
            <a:spLocks/>
          </p:cNvSpPr>
          <p:nvPr/>
        </p:nvSpPr>
        <p:spPr>
          <a:xfrm>
            <a:off x="3734113" y="2804853"/>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rgbClr val="FF0000"/>
                </a:solidFill>
                <a:effectLst>
                  <a:outerShdw dist="38100" dir="2700000" algn="bl" rotWithShape="0">
                    <a:schemeClr val="accent5"/>
                  </a:outerShdw>
                </a:effectLst>
              </a:rPr>
              <a:t>Objective</a:t>
            </a: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DF4BC9F2-05B1-2380-5AEF-2E372C2CAB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6485" y="2835602"/>
            <a:ext cx="677872" cy="574111"/>
          </a:xfrm>
          <a:prstGeom prst="rect">
            <a:avLst/>
          </a:prstGeom>
        </p:spPr>
      </p:pic>
      <p:sp>
        <p:nvSpPr>
          <p:cNvPr id="23" name="Title 1">
            <a:extLst>
              <a:ext uri="{FF2B5EF4-FFF2-40B4-BE49-F238E27FC236}">
                <a16:creationId xmlns:a16="http://schemas.microsoft.com/office/drawing/2014/main" id="{9592999A-8AE9-3ACF-23A4-04EA6A0A1867}"/>
              </a:ext>
            </a:extLst>
          </p:cNvPr>
          <p:cNvSpPr txBox="1">
            <a:spLocks/>
          </p:cNvSpPr>
          <p:nvPr/>
        </p:nvSpPr>
        <p:spPr>
          <a:xfrm>
            <a:off x="3746018" y="344110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Contribution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240C5969-047E-979F-5918-877775E7F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6484" y="3516387"/>
            <a:ext cx="592419" cy="477024"/>
          </a:xfrm>
          <a:prstGeom prst="rect">
            <a:avLst/>
          </a:prstGeom>
        </p:spPr>
      </p:pic>
      <p:sp>
        <p:nvSpPr>
          <p:cNvPr id="25" name="Title 3">
            <a:extLst>
              <a:ext uri="{FF2B5EF4-FFF2-40B4-BE49-F238E27FC236}">
                <a16:creationId xmlns:a16="http://schemas.microsoft.com/office/drawing/2014/main" id="{E33F4172-0E32-8CB6-0653-720883A34A29}"/>
              </a:ext>
            </a:extLst>
          </p:cNvPr>
          <p:cNvSpPr txBox="1">
            <a:spLocks/>
          </p:cNvSpPr>
          <p:nvPr/>
        </p:nvSpPr>
        <p:spPr>
          <a:xfrm>
            <a:off x="3347089" y="3964114"/>
            <a:ext cx="3541388"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Existing Works</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6" name="Title 3">
            <a:extLst>
              <a:ext uri="{FF2B5EF4-FFF2-40B4-BE49-F238E27FC236}">
                <a16:creationId xmlns:a16="http://schemas.microsoft.com/office/drawing/2014/main" id="{8BCB4CFD-5504-9730-3456-C876FA3950F1}"/>
              </a:ext>
            </a:extLst>
          </p:cNvPr>
          <p:cNvSpPr txBox="1">
            <a:spLocks/>
          </p:cNvSpPr>
          <p:nvPr/>
        </p:nvSpPr>
        <p:spPr>
          <a:xfrm>
            <a:off x="3356447" y="4523041"/>
            <a:ext cx="6393840"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Proposed Methodology</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7" name="Title 1">
            <a:extLst>
              <a:ext uri="{FF2B5EF4-FFF2-40B4-BE49-F238E27FC236}">
                <a16:creationId xmlns:a16="http://schemas.microsoft.com/office/drawing/2014/main" id="{C10708A9-5CDC-EAA9-D9B9-1012970952F0}"/>
              </a:ext>
            </a:extLst>
          </p:cNvPr>
          <p:cNvSpPr txBox="1">
            <a:spLocks/>
          </p:cNvSpPr>
          <p:nvPr/>
        </p:nvSpPr>
        <p:spPr>
          <a:xfrm>
            <a:off x="3730073" y="5234847"/>
            <a:ext cx="7277498"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sp>
        <p:nvSpPr>
          <p:cNvPr id="28" name="Title 1">
            <a:extLst>
              <a:ext uri="{FF2B5EF4-FFF2-40B4-BE49-F238E27FC236}">
                <a16:creationId xmlns:a16="http://schemas.microsoft.com/office/drawing/2014/main" id="{DD14E321-B23F-365A-7E12-DE6560D9A0FC}"/>
              </a:ext>
            </a:extLst>
          </p:cNvPr>
          <p:cNvSpPr txBox="1">
            <a:spLocks/>
          </p:cNvSpPr>
          <p:nvPr/>
        </p:nvSpPr>
        <p:spPr>
          <a:xfrm>
            <a:off x="3730073" y="5938049"/>
            <a:ext cx="6953465"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spTree>
    <p:extLst>
      <p:ext uri="{BB962C8B-B14F-4D97-AF65-F5344CB8AC3E}">
        <p14:creationId xmlns:p14="http://schemas.microsoft.com/office/powerpoint/2010/main" val="3921441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49484" y="1892918"/>
            <a:ext cx="7063300" cy="3416320"/>
          </a:xfrm>
          <a:prstGeom prst="rect">
            <a:avLst/>
          </a:prstGeom>
        </p:spPr>
        <p:txBody>
          <a:bodyPr wrap="square">
            <a:spAutoFit/>
          </a:bodyPr>
          <a:lstStyle/>
          <a:p>
            <a:pPr marL="342900" indent="-342900">
              <a:buFont typeface="Wingdings" panose="05000000000000000000" pitchFamily="2" charset="2"/>
              <a:buChar char="ü"/>
            </a:pPr>
            <a:r>
              <a:rPr lang="en-US" sz="2400" b="1" dirty="0">
                <a:latin typeface="Comic Sans MS" panose="030F0702030302020204" pitchFamily="66" charset="0"/>
                <a:cs typeface="Calibri" panose="020F0502020204030204" pitchFamily="34" charset="0"/>
              </a:rPr>
              <a:t>To reduce mistakes and misinterpretation,</a:t>
            </a:r>
          </a:p>
          <a:p>
            <a:pPr marL="800100" lvl="1" indent="-342900">
              <a:buFont typeface="Wingdings" panose="05000000000000000000" pitchFamily="2" charset="2"/>
              <a:buChar char="ü"/>
            </a:pPr>
            <a:r>
              <a:rPr lang="en-US" sz="2400" dirty="0">
                <a:latin typeface="Comic Sans MS" panose="030F0702030302020204" pitchFamily="66" charset="0"/>
                <a:cs typeface="Calibri" panose="020F0502020204030204" pitchFamily="34" charset="0"/>
              </a:rPr>
              <a:t>For Collecting data, a conceptual sensor layer works includes IoT devices.</a:t>
            </a:r>
          </a:p>
          <a:p>
            <a:pPr lvl="1"/>
            <a:endParaRPr lang="en-US" sz="2400" dirty="0">
              <a:latin typeface="Comic Sans MS" panose="030F0702030302020204" pitchFamily="66" charset="0"/>
              <a:cs typeface="Calibri" panose="020F0502020204030204" pitchFamily="34" charset="0"/>
            </a:endParaRPr>
          </a:p>
          <a:p>
            <a:pPr marL="342900" indent="-342900">
              <a:buFont typeface="Wingdings" panose="05000000000000000000" pitchFamily="2" charset="2"/>
              <a:buChar char="ü"/>
            </a:pPr>
            <a:r>
              <a:rPr lang="en-US" sz="2400" b="1" dirty="0">
                <a:latin typeface="Comic Sans MS" panose="030F0702030302020204" pitchFamily="66" charset="0"/>
                <a:cs typeface="Calibri" panose="020F0502020204030204" pitchFamily="34" charset="0"/>
              </a:rPr>
              <a:t>To detects CKD accurately,</a:t>
            </a:r>
          </a:p>
          <a:p>
            <a:pPr marL="800100" lvl="1" indent="-342900">
              <a:buFont typeface="Wingdings" panose="05000000000000000000" pitchFamily="2" charset="2"/>
              <a:buChar char="ü"/>
            </a:pPr>
            <a:r>
              <a:rPr lang="en-US" sz="2400" dirty="0">
                <a:latin typeface="Comic Sans MS" panose="030F0702030302020204" pitchFamily="66" charset="0"/>
                <a:cs typeface="Calibri" panose="020F0502020204030204" pitchFamily="34" charset="0"/>
              </a:rPr>
              <a:t>Proposed a premium classifier, MLP, based on the </a:t>
            </a:r>
            <a:r>
              <a:rPr lang="en-US" sz="2400" dirty="0" err="1">
                <a:latin typeface="Comic Sans MS" panose="030F0702030302020204" pitchFamily="66" charset="0"/>
                <a:cs typeface="Calibri" panose="020F0502020204030204" pitchFamily="34" charset="0"/>
              </a:rPr>
              <a:t>Anova</a:t>
            </a:r>
            <a:r>
              <a:rPr lang="en-US" sz="2400" dirty="0">
                <a:latin typeface="Comic Sans MS" panose="030F0702030302020204" pitchFamily="66" charset="0"/>
                <a:cs typeface="Calibri" panose="020F0502020204030204" pitchFamily="34" charset="0"/>
              </a:rPr>
              <a:t>-F feature selection technique.</a:t>
            </a:r>
            <a:br>
              <a:rPr lang="en-US" sz="2400" dirty="0">
                <a:latin typeface="Comic Sans MS" panose="030F0702030302020204" pitchFamily="66" charset="0"/>
                <a:cs typeface="Calibri" panose="020F0502020204030204" pitchFamily="34" charset="0"/>
              </a:rPr>
            </a:br>
            <a:endParaRPr lang="en-US" sz="2400" dirty="0">
              <a:latin typeface="Comic Sans MS" panose="030F0702030302020204" pitchFamily="66" charset="0"/>
              <a:cs typeface="Calibri" panose="020F0502020204030204" pitchFamily="34" charset="0"/>
            </a:endParaRPr>
          </a:p>
        </p:txBody>
      </p:sp>
      <p:sp>
        <p:nvSpPr>
          <p:cNvPr id="7" name="Title 1">
            <a:extLst>
              <a:ext uri="{FF2B5EF4-FFF2-40B4-BE49-F238E27FC236}">
                <a16:creationId xmlns:a16="http://schemas.microsoft.com/office/drawing/2014/main" id="{A93E57A5-D56D-4EA2-8F25-27D5FAB03214}"/>
              </a:ext>
            </a:extLst>
          </p:cNvPr>
          <p:cNvSpPr>
            <a:spLocks noGrp="1"/>
          </p:cNvSpPr>
          <p:nvPr>
            <p:ph type="title"/>
          </p:nvPr>
        </p:nvSpPr>
        <p:spPr>
          <a:xfrm>
            <a:off x="1539536" y="430307"/>
            <a:ext cx="7444666" cy="638052"/>
          </a:xfrm>
        </p:spPr>
        <p:txBody>
          <a:bodyPr>
            <a:noAutofit/>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 </a:t>
            </a:r>
            <a:endParaRPr lang="en-US" sz="40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21A0174-CD55-9C65-8DCB-89945C42E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01" y="372057"/>
            <a:ext cx="769740" cy="696302"/>
          </a:xfrm>
          <a:prstGeom prst="rect">
            <a:avLst/>
          </a:prstGeom>
        </p:spPr>
      </p:pic>
      <p:pic>
        <p:nvPicPr>
          <p:cNvPr id="9" name="Picture 8">
            <a:extLst>
              <a:ext uri="{FF2B5EF4-FFF2-40B4-BE49-F238E27FC236}">
                <a16:creationId xmlns:a16="http://schemas.microsoft.com/office/drawing/2014/main" id="{F3DA9AF3-A4A4-C184-147C-E30AF8276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3972" y="1770369"/>
            <a:ext cx="3498738" cy="3685880"/>
          </a:xfrm>
          <a:prstGeom prst="rect">
            <a:avLst/>
          </a:prstGeom>
        </p:spPr>
      </p:pic>
    </p:spTree>
    <p:extLst>
      <p:ext uri="{BB962C8B-B14F-4D97-AF65-F5344CB8AC3E}">
        <p14:creationId xmlns:p14="http://schemas.microsoft.com/office/powerpoint/2010/main" val="349043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BF7846-DB73-4DDE-92AD-C562FF8C2B22}"/>
              </a:ext>
            </a:extLst>
          </p:cNvPr>
          <p:cNvSpPr>
            <a:spLocks noGrp="1"/>
          </p:cNvSpPr>
          <p:nvPr>
            <p:ph type="title"/>
          </p:nvPr>
        </p:nvSpPr>
        <p:spPr>
          <a:xfrm>
            <a:off x="491971" y="169818"/>
            <a:ext cx="10515600" cy="797850"/>
          </a:xfrm>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Presentation Agenda</a:t>
            </a:r>
          </a:p>
        </p:txBody>
      </p:sp>
      <p:sp>
        <p:nvSpPr>
          <p:cNvPr id="15" name="Oval 14">
            <a:extLst>
              <a:ext uri="{FF2B5EF4-FFF2-40B4-BE49-F238E27FC236}">
                <a16:creationId xmlns:a16="http://schemas.microsoft.com/office/drawing/2014/main" id="{D1567732-5465-47CF-A86E-FA787828AFCB}"/>
              </a:ext>
            </a:extLst>
          </p:cNvPr>
          <p:cNvSpPr/>
          <p:nvPr/>
        </p:nvSpPr>
        <p:spPr>
          <a:xfrm>
            <a:off x="2889585" y="992820"/>
            <a:ext cx="797955" cy="638053"/>
          </a:xfrm>
          <a:prstGeom prst="ellipse">
            <a:avLst/>
          </a:pr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Open Book">
            <a:extLst>
              <a:ext uri="{FF2B5EF4-FFF2-40B4-BE49-F238E27FC236}">
                <a16:creationId xmlns:a16="http://schemas.microsoft.com/office/drawing/2014/main" id="{6E77C8CB-4446-4779-B5B8-DD3AF98C353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6484" y="4156873"/>
            <a:ext cx="653185" cy="405415"/>
          </a:xfrm>
          <a:prstGeom prst="rect">
            <a:avLst/>
          </a:prstGeom>
        </p:spPr>
      </p:pic>
      <p:pic>
        <p:nvPicPr>
          <p:cNvPr id="18" name="Graphic 17" descr="Blackboard">
            <a:extLst>
              <a:ext uri="{FF2B5EF4-FFF2-40B4-BE49-F238E27FC236}">
                <a16:creationId xmlns:a16="http://schemas.microsoft.com/office/drawing/2014/main" id="{5B50E882-88F1-4421-A787-D7B2C589C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1374" y="4602187"/>
            <a:ext cx="615193" cy="574111"/>
          </a:xfrm>
          <a:prstGeom prst="rect">
            <a:avLst/>
          </a:prstGeom>
        </p:spPr>
      </p:pic>
      <p:pic>
        <p:nvPicPr>
          <p:cNvPr id="19" name="Content Placeholder 4" descr="Scales of Justice">
            <a:extLst>
              <a:ext uri="{FF2B5EF4-FFF2-40B4-BE49-F238E27FC236}">
                <a16:creationId xmlns:a16="http://schemas.microsoft.com/office/drawing/2014/main" id="{7A89B207-DB77-4668-A771-3ABF54592CF3}"/>
              </a:ext>
            </a:extLst>
          </p:cNvPr>
          <p:cNvPicPr>
            <a:picLocks noChangeAspect="1"/>
          </p:cNvPicPr>
          <p:nvPr/>
        </p:nvPicPr>
        <p:blipFill>
          <a:blip r:embed="rId7" cstate="hqprint">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975484" y="5216197"/>
            <a:ext cx="733147" cy="618861"/>
          </a:xfrm>
          <a:prstGeom prst="rect">
            <a:avLst/>
          </a:prstGeom>
        </p:spPr>
      </p:pic>
      <p:pic>
        <p:nvPicPr>
          <p:cNvPr id="20" name="Graphic 3" descr="Books on Shelf">
            <a:extLst>
              <a:ext uri="{FF2B5EF4-FFF2-40B4-BE49-F238E27FC236}">
                <a16:creationId xmlns:a16="http://schemas.microsoft.com/office/drawing/2014/main" id="{E90AADD5-F8C8-4546-8CF2-3CA8D2CE495B}"/>
              </a:ext>
            </a:extLst>
          </p:cNvPr>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975484" y="5909016"/>
            <a:ext cx="797954" cy="678221"/>
          </a:xfrm>
          <a:prstGeom prst="rect">
            <a:avLst/>
          </a:prstGeom>
        </p:spPr>
      </p:pic>
      <p:sp>
        <p:nvSpPr>
          <p:cNvPr id="6" name="Title 1">
            <a:extLst>
              <a:ext uri="{FF2B5EF4-FFF2-40B4-BE49-F238E27FC236}">
                <a16:creationId xmlns:a16="http://schemas.microsoft.com/office/drawing/2014/main" id="{E24E2E54-40E4-77B6-FCAF-647A2528B499}"/>
              </a:ext>
            </a:extLst>
          </p:cNvPr>
          <p:cNvSpPr txBox="1">
            <a:spLocks/>
          </p:cNvSpPr>
          <p:nvPr/>
        </p:nvSpPr>
        <p:spPr>
          <a:xfrm>
            <a:off x="3759890" y="157551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A3574A4-E5EA-844C-CA4B-19915227C329}"/>
              </a:ext>
            </a:extLst>
          </p:cNvPr>
          <p:cNvPicPr>
            <a:picLocks noChangeAspect="1"/>
          </p:cNvPicPr>
          <p:nvPr/>
        </p:nvPicPr>
        <p:blipFill rotWithShape="1">
          <a:blip r:embed="rId11">
            <a:extLst>
              <a:ext uri="{28A0092B-C50C-407E-A947-70E740481C1C}">
                <a14:useLocalDpi xmlns:a14="http://schemas.microsoft.com/office/drawing/2010/main" val="0"/>
              </a:ext>
            </a:extLst>
          </a:blip>
          <a:srcRect t="-1" b="8119"/>
          <a:stretch/>
        </p:blipFill>
        <p:spPr>
          <a:xfrm>
            <a:off x="2963734" y="1656025"/>
            <a:ext cx="723806" cy="400704"/>
          </a:xfrm>
          <a:prstGeom prst="rect">
            <a:avLst/>
          </a:prstGeom>
        </p:spPr>
      </p:pic>
      <p:sp>
        <p:nvSpPr>
          <p:cNvPr id="10" name="Title 1">
            <a:extLst>
              <a:ext uri="{FF2B5EF4-FFF2-40B4-BE49-F238E27FC236}">
                <a16:creationId xmlns:a16="http://schemas.microsoft.com/office/drawing/2014/main" id="{A7C4E643-95D0-F5C4-6B27-61BFE13DDE5F}"/>
              </a:ext>
            </a:extLst>
          </p:cNvPr>
          <p:cNvSpPr txBox="1">
            <a:spLocks/>
          </p:cNvSpPr>
          <p:nvPr/>
        </p:nvSpPr>
        <p:spPr>
          <a:xfrm>
            <a:off x="3759890" y="999902"/>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48644512-6F43-DA71-DA23-2A0F42221609}"/>
              </a:ext>
            </a:extLst>
          </p:cNvPr>
          <p:cNvSpPr txBox="1">
            <a:spLocks/>
          </p:cNvSpPr>
          <p:nvPr/>
        </p:nvSpPr>
        <p:spPr>
          <a:xfrm>
            <a:off x="3759890" y="2140804"/>
            <a:ext cx="8110491" cy="69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Statement </a:t>
            </a:r>
            <a:endParaRPr lang="en-US" sz="35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67E93D4-59D0-EF24-DB34-924D5EB33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6461" y="2142008"/>
            <a:ext cx="769740" cy="618861"/>
          </a:xfrm>
          <a:prstGeom prst="rect">
            <a:avLst/>
          </a:prstGeom>
        </p:spPr>
      </p:pic>
      <p:sp>
        <p:nvSpPr>
          <p:cNvPr id="21" name="Title 1">
            <a:extLst>
              <a:ext uri="{FF2B5EF4-FFF2-40B4-BE49-F238E27FC236}">
                <a16:creationId xmlns:a16="http://schemas.microsoft.com/office/drawing/2014/main" id="{2BC66CC5-2ABB-C793-B63D-DDAB6E24E00C}"/>
              </a:ext>
            </a:extLst>
          </p:cNvPr>
          <p:cNvSpPr txBox="1">
            <a:spLocks/>
          </p:cNvSpPr>
          <p:nvPr/>
        </p:nvSpPr>
        <p:spPr>
          <a:xfrm>
            <a:off x="3734113" y="2804853"/>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DF4BC9F2-05B1-2380-5AEF-2E372C2CAB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6485" y="2835602"/>
            <a:ext cx="677872" cy="574111"/>
          </a:xfrm>
          <a:prstGeom prst="rect">
            <a:avLst/>
          </a:prstGeom>
        </p:spPr>
      </p:pic>
      <p:sp>
        <p:nvSpPr>
          <p:cNvPr id="23" name="Title 1">
            <a:extLst>
              <a:ext uri="{FF2B5EF4-FFF2-40B4-BE49-F238E27FC236}">
                <a16:creationId xmlns:a16="http://schemas.microsoft.com/office/drawing/2014/main" id="{9592999A-8AE9-3ACF-23A4-04EA6A0A1867}"/>
              </a:ext>
            </a:extLst>
          </p:cNvPr>
          <p:cNvSpPr txBox="1">
            <a:spLocks/>
          </p:cNvSpPr>
          <p:nvPr/>
        </p:nvSpPr>
        <p:spPr>
          <a:xfrm>
            <a:off x="3746018" y="344110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rgbClr val="FF0000"/>
                </a:solidFill>
                <a:effectLst>
                  <a:outerShdw dist="38100" dir="2700000" algn="bl" rotWithShape="0">
                    <a:schemeClr val="accent5"/>
                  </a:outerShdw>
                </a:effectLst>
              </a:rPr>
              <a:t>Contribution</a:t>
            </a: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240C5969-047E-979F-5918-877775E7F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6484" y="3516387"/>
            <a:ext cx="592419" cy="477024"/>
          </a:xfrm>
          <a:prstGeom prst="rect">
            <a:avLst/>
          </a:prstGeom>
        </p:spPr>
      </p:pic>
      <p:sp>
        <p:nvSpPr>
          <p:cNvPr id="25" name="Title 3">
            <a:extLst>
              <a:ext uri="{FF2B5EF4-FFF2-40B4-BE49-F238E27FC236}">
                <a16:creationId xmlns:a16="http://schemas.microsoft.com/office/drawing/2014/main" id="{E33F4172-0E32-8CB6-0653-720883A34A29}"/>
              </a:ext>
            </a:extLst>
          </p:cNvPr>
          <p:cNvSpPr txBox="1">
            <a:spLocks/>
          </p:cNvSpPr>
          <p:nvPr/>
        </p:nvSpPr>
        <p:spPr>
          <a:xfrm>
            <a:off x="3347089" y="3964114"/>
            <a:ext cx="3541388"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Existing Works</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6" name="Title 3">
            <a:extLst>
              <a:ext uri="{FF2B5EF4-FFF2-40B4-BE49-F238E27FC236}">
                <a16:creationId xmlns:a16="http://schemas.microsoft.com/office/drawing/2014/main" id="{8BCB4CFD-5504-9730-3456-C876FA3950F1}"/>
              </a:ext>
            </a:extLst>
          </p:cNvPr>
          <p:cNvSpPr txBox="1">
            <a:spLocks/>
          </p:cNvSpPr>
          <p:nvPr/>
        </p:nvSpPr>
        <p:spPr>
          <a:xfrm>
            <a:off x="3356447" y="4523041"/>
            <a:ext cx="6393840"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Proposed Methodology</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7" name="Title 1">
            <a:extLst>
              <a:ext uri="{FF2B5EF4-FFF2-40B4-BE49-F238E27FC236}">
                <a16:creationId xmlns:a16="http://schemas.microsoft.com/office/drawing/2014/main" id="{C10708A9-5CDC-EAA9-D9B9-1012970952F0}"/>
              </a:ext>
            </a:extLst>
          </p:cNvPr>
          <p:cNvSpPr txBox="1">
            <a:spLocks/>
          </p:cNvSpPr>
          <p:nvPr/>
        </p:nvSpPr>
        <p:spPr>
          <a:xfrm>
            <a:off x="3730073" y="5234847"/>
            <a:ext cx="7277498"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sp>
        <p:nvSpPr>
          <p:cNvPr id="28" name="Title 1">
            <a:extLst>
              <a:ext uri="{FF2B5EF4-FFF2-40B4-BE49-F238E27FC236}">
                <a16:creationId xmlns:a16="http://schemas.microsoft.com/office/drawing/2014/main" id="{DD14E321-B23F-365A-7E12-DE6560D9A0FC}"/>
              </a:ext>
            </a:extLst>
          </p:cNvPr>
          <p:cNvSpPr txBox="1">
            <a:spLocks/>
          </p:cNvSpPr>
          <p:nvPr/>
        </p:nvSpPr>
        <p:spPr>
          <a:xfrm>
            <a:off x="3730073" y="5938049"/>
            <a:ext cx="6953465"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spTree>
    <p:extLst>
      <p:ext uri="{BB962C8B-B14F-4D97-AF65-F5344CB8AC3E}">
        <p14:creationId xmlns:p14="http://schemas.microsoft.com/office/powerpoint/2010/main" val="3097188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49484" y="1892918"/>
            <a:ext cx="7063300" cy="4524315"/>
          </a:xfrm>
          <a:prstGeom prst="rect">
            <a:avLst/>
          </a:prstGeom>
        </p:spPr>
        <p:txBody>
          <a:bodyPr wrap="square">
            <a:spAutoFit/>
          </a:bodyPr>
          <a:lstStyle/>
          <a:p>
            <a:pPr marL="342900" indent="-342900">
              <a:buFont typeface="Wingdings" panose="05000000000000000000" pitchFamily="2" charset="2"/>
              <a:buChar char="q"/>
            </a:pPr>
            <a:r>
              <a:rPr lang="en-US" sz="2400" b="1" dirty="0">
                <a:latin typeface="Comic Sans MS" panose="030F0702030302020204" pitchFamily="66" charset="0"/>
                <a:cs typeface="Calibri" panose="020F0502020204030204" pitchFamily="34" charset="0"/>
              </a:rPr>
              <a:t>A Conceptual IoT framework,</a:t>
            </a:r>
          </a:p>
          <a:p>
            <a:pPr marL="800100" lvl="1" indent="-342900">
              <a:buFont typeface="Wingdings" panose="05000000000000000000" pitchFamily="2" charset="2"/>
              <a:buChar char="ü"/>
            </a:pPr>
            <a:r>
              <a:rPr lang="en-US" sz="2400" dirty="0">
                <a:latin typeface="Comic Sans MS" panose="030F0702030302020204" pitchFamily="66" charset="0"/>
                <a:cs typeface="Calibri" panose="020F0502020204030204" pitchFamily="34" charset="0"/>
              </a:rPr>
              <a:t>Data could be collected using IoT sensors.</a:t>
            </a:r>
          </a:p>
          <a:p>
            <a:pPr marL="800100" lvl="1" indent="-342900">
              <a:buFont typeface="Wingdings" panose="05000000000000000000" pitchFamily="2" charset="2"/>
              <a:buChar char="q"/>
            </a:pPr>
            <a:endParaRPr lang="en-US" sz="2400" dirty="0">
              <a:latin typeface="Comic Sans MS" panose="030F0702030302020204" pitchFamily="66" charset="0"/>
              <a:cs typeface="Calibri" panose="020F0502020204030204" pitchFamily="34" charset="0"/>
            </a:endParaRPr>
          </a:p>
          <a:p>
            <a:pPr marL="342900" indent="-342900">
              <a:buFont typeface="Wingdings" panose="05000000000000000000" pitchFamily="2" charset="2"/>
              <a:buChar char="q"/>
            </a:pPr>
            <a:r>
              <a:rPr lang="en-US" sz="2400" b="1" dirty="0">
                <a:latin typeface="Comic Sans MS" panose="030F0702030302020204" pitchFamily="66" charset="0"/>
                <a:cs typeface="Calibri" panose="020F0502020204030204" pitchFamily="34" charset="0"/>
              </a:rPr>
              <a:t>To dataset for high accuracy,</a:t>
            </a:r>
          </a:p>
          <a:p>
            <a:pPr marL="800100" lvl="1" indent="-342900">
              <a:buFont typeface="Wingdings" panose="05000000000000000000" pitchFamily="2" charset="2"/>
              <a:buChar char="ü"/>
            </a:pPr>
            <a:r>
              <a:rPr lang="en-US" sz="2400" dirty="0">
                <a:latin typeface="Comic Sans MS" panose="030F0702030302020204" pitchFamily="66" charset="0"/>
                <a:cs typeface="Calibri" panose="020F0502020204030204" pitchFamily="34" charset="0"/>
              </a:rPr>
              <a:t>Choose a feature selection technique with based on score and comparison</a:t>
            </a:r>
          </a:p>
          <a:p>
            <a:pPr lvl="1"/>
            <a:endParaRPr lang="en-US" sz="2400" dirty="0">
              <a:latin typeface="Comic Sans MS" panose="030F0702030302020204" pitchFamily="66" charset="0"/>
              <a:cs typeface="Calibri" panose="020F0502020204030204" pitchFamily="34" charset="0"/>
            </a:endParaRPr>
          </a:p>
          <a:p>
            <a:pPr marL="342900" indent="-342900">
              <a:buFont typeface="Wingdings" panose="05000000000000000000" pitchFamily="2" charset="2"/>
              <a:buChar char="q"/>
            </a:pPr>
            <a:r>
              <a:rPr lang="en-US" sz="2400" b="1" dirty="0">
                <a:latin typeface="Comic Sans MS" panose="030F0702030302020204" pitchFamily="66" charset="0"/>
                <a:cs typeface="Calibri" panose="020F0502020204030204" pitchFamily="34" charset="0"/>
              </a:rPr>
              <a:t>Statistical analysis by comparing </a:t>
            </a:r>
          </a:p>
          <a:p>
            <a:pPr marL="800100" lvl="1" indent="-342900">
              <a:buFont typeface="Wingdings" panose="05000000000000000000" pitchFamily="2" charset="2"/>
              <a:buChar char="ü"/>
            </a:pPr>
            <a:r>
              <a:rPr lang="en-US" sz="2400" dirty="0">
                <a:latin typeface="Comic Sans MS" panose="030F0702030302020204" pitchFamily="66" charset="0"/>
                <a:cs typeface="Calibri" panose="020F0502020204030204" pitchFamily="34" charset="0"/>
              </a:rPr>
              <a:t>accuracy, f1-score, precision, recall, and computational time</a:t>
            </a:r>
          </a:p>
          <a:p>
            <a:pPr marL="800100" lvl="1" indent="-342900">
              <a:buFont typeface="Wingdings" panose="05000000000000000000" pitchFamily="2" charset="2"/>
              <a:buChar char="ü"/>
            </a:pPr>
            <a:r>
              <a:rPr lang="en-US" sz="2400" dirty="0">
                <a:latin typeface="Comic Sans MS" panose="030F0702030302020204" pitchFamily="66" charset="0"/>
                <a:cs typeface="Calibri" panose="020F0502020204030204" pitchFamily="34" charset="0"/>
              </a:rPr>
              <a:t>Disease detection using Deep Learning</a:t>
            </a:r>
            <a:br>
              <a:rPr lang="en-US" sz="2400" dirty="0">
                <a:latin typeface="Comic Sans MS" panose="030F0702030302020204" pitchFamily="66" charset="0"/>
                <a:cs typeface="Calibri" panose="020F0502020204030204" pitchFamily="34" charset="0"/>
              </a:rPr>
            </a:br>
            <a:endParaRPr lang="en-US" sz="2400" dirty="0">
              <a:latin typeface="Comic Sans MS" panose="030F0702030302020204" pitchFamily="66" charset="0"/>
              <a:cs typeface="Calibri" panose="020F0502020204030204" pitchFamily="34" charset="0"/>
            </a:endParaRPr>
          </a:p>
        </p:txBody>
      </p:sp>
      <p:sp>
        <p:nvSpPr>
          <p:cNvPr id="7" name="Title 1">
            <a:extLst>
              <a:ext uri="{FF2B5EF4-FFF2-40B4-BE49-F238E27FC236}">
                <a16:creationId xmlns:a16="http://schemas.microsoft.com/office/drawing/2014/main" id="{A93E57A5-D56D-4EA2-8F25-27D5FAB03214}"/>
              </a:ext>
            </a:extLst>
          </p:cNvPr>
          <p:cNvSpPr>
            <a:spLocks noGrp="1"/>
          </p:cNvSpPr>
          <p:nvPr>
            <p:ph type="title"/>
          </p:nvPr>
        </p:nvSpPr>
        <p:spPr>
          <a:xfrm>
            <a:off x="1539536" y="430307"/>
            <a:ext cx="7444666" cy="638052"/>
          </a:xfrm>
        </p:spPr>
        <p:txBody>
          <a:bodyPr>
            <a:noAutofit/>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Contribution </a:t>
            </a:r>
            <a:endParaRPr lang="en-US" sz="40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E96B57E-8928-8EA1-4C42-D75EEDD47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192" y="510821"/>
            <a:ext cx="523627" cy="477024"/>
          </a:xfrm>
          <a:prstGeom prst="rect">
            <a:avLst/>
          </a:prstGeom>
        </p:spPr>
      </p:pic>
      <p:pic>
        <p:nvPicPr>
          <p:cNvPr id="13" name="Picture 12">
            <a:extLst>
              <a:ext uri="{FF2B5EF4-FFF2-40B4-BE49-F238E27FC236}">
                <a16:creationId xmlns:a16="http://schemas.microsoft.com/office/drawing/2014/main" id="{A3A4093D-B013-B0D6-EAE1-5F7A0AD41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8209" y="1338606"/>
            <a:ext cx="2411353" cy="3761710"/>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09543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2503" y="2090881"/>
            <a:ext cx="5942698" cy="830997"/>
          </a:xfrm>
          <a:prstGeom prst="rect">
            <a:avLst/>
          </a:prstGeom>
        </p:spPr>
        <p:txBody>
          <a:bodyPr wrap="square">
            <a:spAutoFit/>
          </a:bodyPr>
          <a:lstStyle/>
          <a:p>
            <a:r>
              <a:rPr lang="en-US" sz="2400" dirty="0">
                <a:latin typeface="Comic Sans MS" panose="030F0702030302020204" pitchFamily="66" charset="0"/>
                <a:cs typeface="Calibri" panose="020F0502020204030204" pitchFamily="34" charset="0"/>
              </a:rPr>
              <a:t>Microcomputers, can connect to a network and transport data electro.</a:t>
            </a:r>
          </a:p>
        </p:txBody>
      </p:sp>
      <p:sp>
        <p:nvSpPr>
          <p:cNvPr id="7" name="Title 1">
            <a:extLst>
              <a:ext uri="{FF2B5EF4-FFF2-40B4-BE49-F238E27FC236}">
                <a16:creationId xmlns:a16="http://schemas.microsoft.com/office/drawing/2014/main" id="{A93E57A5-D56D-4EA2-8F25-27D5FAB03214}"/>
              </a:ext>
            </a:extLst>
          </p:cNvPr>
          <p:cNvSpPr>
            <a:spLocks noGrp="1"/>
          </p:cNvSpPr>
          <p:nvPr>
            <p:ph type="title"/>
          </p:nvPr>
        </p:nvSpPr>
        <p:spPr>
          <a:xfrm>
            <a:off x="1539536" y="430307"/>
            <a:ext cx="7444666" cy="638052"/>
          </a:xfrm>
        </p:spPr>
        <p:txBody>
          <a:bodyPr>
            <a:noAutofit/>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Background Study </a:t>
            </a:r>
            <a:endParaRPr lang="en-US" sz="40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D412B90-8989-D719-A74F-BCEF11E6F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14" y="534180"/>
            <a:ext cx="795222" cy="430306"/>
          </a:xfrm>
          <a:prstGeom prst="rect">
            <a:avLst/>
          </a:prstGeom>
        </p:spPr>
      </p:pic>
      <p:sp>
        <p:nvSpPr>
          <p:cNvPr id="9" name="Rectangle 8">
            <a:extLst>
              <a:ext uri="{FF2B5EF4-FFF2-40B4-BE49-F238E27FC236}">
                <a16:creationId xmlns:a16="http://schemas.microsoft.com/office/drawing/2014/main" id="{56C65237-6252-5EB3-B176-0DC9D999CADE}"/>
              </a:ext>
            </a:extLst>
          </p:cNvPr>
          <p:cNvSpPr/>
          <p:nvPr/>
        </p:nvSpPr>
        <p:spPr>
          <a:xfrm>
            <a:off x="1439694" y="1352144"/>
            <a:ext cx="4656306" cy="540773"/>
          </a:xfrm>
          <a:prstGeom prst="rec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1"/>
            <a:r>
              <a:rPr lang="en-US" sz="2400" b="1" dirty="0">
                <a:solidFill>
                  <a:schemeClr val="tx1"/>
                </a:solidFill>
                <a:latin typeface="Comic Sans MS" panose="030F0702030302020204" pitchFamily="66" charset="0"/>
                <a:cs typeface="Calibri" panose="020F0502020204030204" pitchFamily="34" charset="0"/>
              </a:rPr>
              <a:t>Internet of Things (IoT)</a:t>
            </a:r>
          </a:p>
        </p:txBody>
      </p:sp>
      <p:sp>
        <p:nvSpPr>
          <p:cNvPr id="10" name="TextBox 9">
            <a:extLst>
              <a:ext uri="{FF2B5EF4-FFF2-40B4-BE49-F238E27FC236}">
                <a16:creationId xmlns:a16="http://schemas.microsoft.com/office/drawing/2014/main" id="{BC60D724-01F6-6D65-B71D-18B72AC968AA}"/>
              </a:ext>
            </a:extLst>
          </p:cNvPr>
          <p:cNvSpPr txBox="1"/>
          <p:nvPr/>
        </p:nvSpPr>
        <p:spPr>
          <a:xfrm>
            <a:off x="1439694" y="3236850"/>
            <a:ext cx="4823557"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a:latin typeface="Comic Sans MS" panose="030F0702030302020204" pitchFamily="66" charset="0"/>
              </a:rPr>
              <a:t>IoT devices are used for</a:t>
            </a:r>
            <a:endParaRPr lang="en-US" sz="2400" b="1" dirty="0">
              <a:latin typeface="Comic Sans MS" panose="030F0702030302020204" pitchFamily="66" charset="0"/>
            </a:endParaRPr>
          </a:p>
        </p:txBody>
      </p:sp>
      <p:sp>
        <p:nvSpPr>
          <p:cNvPr id="11" name="TextBox 10">
            <a:extLst>
              <a:ext uri="{FF2B5EF4-FFF2-40B4-BE49-F238E27FC236}">
                <a16:creationId xmlns:a16="http://schemas.microsoft.com/office/drawing/2014/main" id="{269CD087-249C-99AD-2746-0BB00D839982}"/>
              </a:ext>
            </a:extLst>
          </p:cNvPr>
          <p:cNvSpPr txBox="1"/>
          <p:nvPr/>
        </p:nvSpPr>
        <p:spPr>
          <a:xfrm>
            <a:off x="1643230" y="3764924"/>
            <a:ext cx="5200629" cy="2308324"/>
          </a:xfrm>
          <a:prstGeom prst="rect">
            <a:avLst/>
          </a:prstGeom>
          <a:noFill/>
        </p:spPr>
        <p:txBody>
          <a:bodyPr wrap="square" rtlCol="0">
            <a:spAutoFit/>
          </a:bodyPr>
          <a:lstStyle/>
          <a:p>
            <a:pPr marL="285750" indent="-285750">
              <a:buFont typeface="Wingdings" panose="05000000000000000000" pitchFamily="2" charset="2"/>
              <a:buChar char="ü"/>
            </a:pPr>
            <a:r>
              <a:rPr lang="en-US" sz="2400" dirty="0">
                <a:latin typeface="Comic Sans MS" panose="030F0702030302020204" pitchFamily="66" charset="0"/>
              </a:rPr>
              <a:t>remote healthcare monitoring</a:t>
            </a:r>
          </a:p>
          <a:p>
            <a:pPr marL="285750" indent="-285750">
              <a:buFont typeface="Wingdings" panose="05000000000000000000" pitchFamily="2" charset="2"/>
              <a:buChar char="ü"/>
            </a:pPr>
            <a:r>
              <a:rPr lang="en-US" sz="2400" dirty="0">
                <a:latin typeface="Comic Sans MS" panose="030F0702030302020204" pitchFamily="66" charset="0"/>
              </a:rPr>
              <a:t>real-time device tracking</a:t>
            </a:r>
          </a:p>
          <a:p>
            <a:pPr marL="285750" indent="-285750">
              <a:buFont typeface="Wingdings" panose="05000000000000000000" pitchFamily="2" charset="2"/>
              <a:buChar char="ü"/>
            </a:pPr>
            <a:r>
              <a:rPr lang="en-US" sz="2400" dirty="0">
                <a:latin typeface="Comic Sans MS" panose="030F0702030302020204" pitchFamily="66" charset="0"/>
              </a:rPr>
              <a:t>treat patients</a:t>
            </a:r>
          </a:p>
          <a:p>
            <a:pPr marL="285750" indent="-285750">
              <a:buFont typeface="Wingdings" panose="05000000000000000000" pitchFamily="2" charset="2"/>
              <a:buChar char="ü"/>
            </a:pPr>
            <a:r>
              <a:rPr lang="en-US" sz="2400" dirty="0">
                <a:latin typeface="Comic Sans MS" panose="030F0702030302020204" pitchFamily="66" charset="0"/>
              </a:rPr>
              <a:t>operate remotely </a:t>
            </a:r>
          </a:p>
          <a:p>
            <a:pPr marL="285750" indent="-285750">
              <a:buFont typeface="Wingdings" panose="05000000000000000000" pitchFamily="2" charset="2"/>
              <a:buChar char="ü"/>
            </a:pPr>
            <a:r>
              <a:rPr lang="en-US" sz="2400" dirty="0">
                <a:latin typeface="Comic Sans MS" panose="030F0702030302020204" pitchFamily="66" charset="0"/>
              </a:rPr>
              <a:t>quickly acquire patient information</a:t>
            </a:r>
          </a:p>
        </p:txBody>
      </p:sp>
      <p:pic>
        <p:nvPicPr>
          <p:cNvPr id="16" name="Picture 15">
            <a:extLst>
              <a:ext uri="{FF2B5EF4-FFF2-40B4-BE49-F238E27FC236}">
                <a16:creationId xmlns:a16="http://schemas.microsoft.com/office/drawing/2014/main" id="{021A71E0-A895-EE32-D057-911210F106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189" y="1645360"/>
            <a:ext cx="5062195" cy="4581525"/>
          </a:xfrm>
          <a:prstGeom prst="rect">
            <a:avLst/>
          </a:prstGeom>
        </p:spPr>
      </p:pic>
    </p:spTree>
    <p:extLst>
      <p:ext uri="{BB962C8B-B14F-4D97-AF65-F5344CB8AC3E}">
        <p14:creationId xmlns:p14="http://schemas.microsoft.com/office/powerpoint/2010/main" val="370114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2503" y="2090881"/>
            <a:ext cx="5942698" cy="461665"/>
          </a:xfrm>
          <a:prstGeom prst="rect">
            <a:avLst/>
          </a:prstGeom>
        </p:spPr>
        <p:txBody>
          <a:bodyPr wrap="square">
            <a:spAutoFit/>
          </a:bodyPr>
          <a:lstStyle/>
          <a:p>
            <a:r>
              <a:rPr lang="en-US" sz="2400" dirty="0">
                <a:latin typeface="Comic Sans MS" panose="030F0702030302020204" pitchFamily="66" charset="0"/>
                <a:cs typeface="Calibri" panose="020F0502020204030204" pitchFamily="34" charset="0"/>
              </a:rPr>
              <a:t> Type of cloud computing concept.</a:t>
            </a:r>
          </a:p>
        </p:txBody>
      </p:sp>
      <p:sp>
        <p:nvSpPr>
          <p:cNvPr id="7" name="Title 1">
            <a:extLst>
              <a:ext uri="{FF2B5EF4-FFF2-40B4-BE49-F238E27FC236}">
                <a16:creationId xmlns:a16="http://schemas.microsoft.com/office/drawing/2014/main" id="{A93E57A5-D56D-4EA2-8F25-27D5FAB03214}"/>
              </a:ext>
            </a:extLst>
          </p:cNvPr>
          <p:cNvSpPr>
            <a:spLocks noGrp="1"/>
          </p:cNvSpPr>
          <p:nvPr>
            <p:ph type="title"/>
          </p:nvPr>
        </p:nvSpPr>
        <p:spPr>
          <a:xfrm>
            <a:off x="1539536" y="430307"/>
            <a:ext cx="7444666" cy="638052"/>
          </a:xfrm>
        </p:spPr>
        <p:txBody>
          <a:bodyPr>
            <a:noAutofit/>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Background Study </a:t>
            </a:r>
            <a:endParaRPr lang="en-US" sz="40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D412B90-8989-D719-A74F-BCEF11E6F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14" y="534180"/>
            <a:ext cx="795222" cy="430306"/>
          </a:xfrm>
          <a:prstGeom prst="rect">
            <a:avLst/>
          </a:prstGeom>
        </p:spPr>
      </p:pic>
      <p:sp>
        <p:nvSpPr>
          <p:cNvPr id="9" name="Rectangle 8">
            <a:extLst>
              <a:ext uri="{FF2B5EF4-FFF2-40B4-BE49-F238E27FC236}">
                <a16:creationId xmlns:a16="http://schemas.microsoft.com/office/drawing/2014/main" id="{56C65237-6252-5EB3-B176-0DC9D999CADE}"/>
              </a:ext>
            </a:extLst>
          </p:cNvPr>
          <p:cNvSpPr/>
          <p:nvPr/>
        </p:nvSpPr>
        <p:spPr>
          <a:xfrm>
            <a:off x="1439693" y="1352144"/>
            <a:ext cx="4037280" cy="540773"/>
          </a:xfrm>
          <a:prstGeom prst="rec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1"/>
            <a:r>
              <a:rPr lang="en-US" sz="2400" b="1" dirty="0">
                <a:solidFill>
                  <a:schemeClr val="tx1"/>
                </a:solidFill>
                <a:latin typeface="Comic Sans MS" panose="030F0702030302020204" pitchFamily="66" charset="0"/>
                <a:cs typeface="Calibri" panose="020F0502020204030204" pitchFamily="34" charset="0"/>
              </a:rPr>
              <a:t>Cloud Storage Service</a:t>
            </a:r>
          </a:p>
        </p:txBody>
      </p:sp>
      <p:sp>
        <p:nvSpPr>
          <p:cNvPr id="10" name="TextBox 9">
            <a:extLst>
              <a:ext uri="{FF2B5EF4-FFF2-40B4-BE49-F238E27FC236}">
                <a16:creationId xmlns:a16="http://schemas.microsoft.com/office/drawing/2014/main" id="{BC60D724-01F6-6D65-B71D-18B72AC968AA}"/>
              </a:ext>
            </a:extLst>
          </p:cNvPr>
          <p:cNvSpPr txBox="1"/>
          <p:nvPr/>
        </p:nvSpPr>
        <p:spPr>
          <a:xfrm>
            <a:off x="1439694" y="2770118"/>
            <a:ext cx="4823557"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latin typeface="Comic Sans MS" panose="030F0702030302020204" pitchFamily="66" charset="0"/>
              </a:rPr>
              <a:t>This service allows clients</a:t>
            </a:r>
          </a:p>
        </p:txBody>
      </p:sp>
      <p:sp>
        <p:nvSpPr>
          <p:cNvPr id="11" name="TextBox 10">
            <a:extLst>
              <a:ext uri="{FF2B5EF4-FFF2-40B4-BE49-F238E27FC236}">
                <a16:creationId xmlns:a16="http://schemas.microsoft.com/office/drawing/2014/main" id="{269CD087-249C-99AD-2746-0BB00D839982}"/>
              </a:ext>
            </a:extLst>
          </p:cNvPr>
          <p:cNvSpPr txBox="1"/>
          <p:nvPr/>
        </p:nvSpPr>
        <p:spPr>
          <a:xfrm>
            <a:off x="1539536" y="3483950"/>
            <a:ext cx="5200629" cy="2677656"/>
          </a:xfrm>
          <a:prstGeom prst="rect">
            <a:avLst/>
          </a:prstGeom>
          <a:noFill/>
        </p:spPr>
        <p:txBody>
          <a:bodyPr wrap="square" rtlCol="0">
            <a:spAutoFit/>
          </a:bodyPr>
          <a:lstStyle/>
          <a:p>
            <a:pPr marL="285750" indent="-285750">
              <a:buFont typeface="Wingdings" panose="05000000000000000000" pitchFamily="2" charset="2"/>
              <a:buChar char="ü"/>
            </a:pPr>
            <a:r>
              <a:rPr lang="en-US" sz="2400" dirty="0">
                <a:latin typeface="Comic Sans MS" panose="030F0702030302020204" pitchFamily="66" charset="0"/>
              </a:rPr>
              <a:t>To store data in the cloud</a:t>
            </a:r>
          </a:p>
          <a:p>
            <a:pPr marL="285750" indent="-285750">
              <a:buFont typeface="Wingdings" panose="05000000000000000000" pitchFamily="2" charset="2"/>
              <a:buChar char="ü"/>
            </a:pPr>
            <a:r>
              <a:rPr lang="en-US" sz="2400" dirty="0">
                <a:latin typeface="Comic Sans MS" panose="030F0702030302020204" pitchFamily="66" charset="0"/>
              </a:rPr>
              <a:t> Provides data security, monitoring, and maintenance</a:t>
            </a:r>
          </a:p>
          <a:p>
            <a:pPr marL="285750" indent="-285750">
              <a:buFont typeface="Wingdings" panose="05000000000000000000" pitchFamily="2" charset="2"/>
              <a:buChar char="ü"/>
            </a:pPr>
            <a:r>
              <a:rPr lang="en-US" sz="2400" dirty="0">
                <a:latin typeface="Comic Sans MS" panose="030F0702030302020204" pitchFamily="66" charset="0"/>
              </a:rPr>
              <a:t>Infinite scalability, and flexible capacity</a:t>
            </a:r>
          </a:p>
          <a:p>
            <a:pPr marL="285750" indent="-285750">
              <a:buFont typeface="Wingdings" panose="05000000000000000000" pitchFamily="2" charset="2"/>
              <a:buChar char="ü"/>
            </a:pPr>
            <a:r>
              <a:rPr lang="en-US" sz="2400" dirty="0">
                <a:latin typeface="Comic Sans MS" panose="030F0702030302020204" pitchFamily="66" charset="0"/>
              </a:rPr>
              <a:t>Data access ability from anywhere</a:t>
            </a:r>
          </a:p>
        </p:txBody>
      </p:sp>
      <p:pic>
        <p:nvPicPr>
          <p:cNvPr id="5" name="Picture 4">
            <a:extLst>
              <a:ext uri="{FF2B5EF4-FFF2-40B4-BE49-F238E27FC236}">
                <a16:creationId xmlns:a16="http://schemas.microsoft.com/office/drawing/2014/main" id="{136B296D-F097-2656-2A50-0B87597F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274" y="1781665"/>
            <a:ext cx="4722829" cy="4515440"/>
          </a:xfrm>
          <a:prstGeom prst="rect">
            <a:avLst/>
          </a:prstGeom>
        </p:spPr>
      </p:pic>
    </p:spTree>
    <p:extLst>
      <p:ext uri="{BB962C8B-B14F-4D97-AF65-F5344CB8AC3E}">
        <p14:creationId xmlns:p14="http://schemas.microsoft.com/office/powerpoint/2010/main" val="248493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BF7846-DB73-4DDE-92AD-C562FF8C2B22}"/>
              </a:ext>
            </a:extLst>
          </p:cNvPr>
          <p:cNvSpPr>
            <a:spLocks noGrp="1"/>
          </p:cNvSpPr>
          <p:nvPr>
            <p:ph type="title"/>
          </p:nvPr>
        </p:nvSpPr>
        <p:spPr>
          <a:xfrm>
            <a:off x="491971" y="169818"/>
            <a:ext cx="10515600" cy="797850"/>
          </a:xfrm>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Presentation Agenda</a:t>
            </a:r>
          </a:p>
        </p:txBody>
      </p:sp>
      <p:sp>
        <p:nvSpPr>
          <p:cNvPr id="15" name="Oval 14">
            <a:extLst>
              <a:ext uri="{FF2B5EF4-FFF2-40B4-BE49-F238E27FC236}">
                <a16:creationId xmlns:a16="http://schemas.microsoft.com/office/drawing/2014/main" id="{D1567732-5465-47CF-A86E-FA787828AFCB}"/>
              </a:ext>
            </a:extLst>
          </p:cNvPr>
          <p:cNvSpPr/>
          <p:nvPr/>
        </p:nvSpPr>
        <p:spPr>
          <a:xfrm>
            <a:off x="2889585" y="992820"/>
            <a:ext cx="797955" cy="638053"/>
          </a:xfrm>
          <a:prstGeom prst="ellipse">
            <a:avLst/>
          </a:pr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Open Book">
            <a:extLst>
              <a:ext uri="{FF2B5EF4-FFF2-40B4-BE49-F238E27FC236}">
                <a16:creationId xmlns:a16="http://schemas.microsoft.com/office/drawing/2014/main" id="{6E77C8CB-4446-4779-B5B8-DD3AF98C353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6484" y="4156873"/>
            <a:ext cx="653185" cy="405415"/>
          </a:xfrm>
          <a:prstGeom prst="rect">
            <a:avLst/>
          </a:prstGeom>
        </p:spPr>
      </p:pic>
      <p:pic>
        <p:nvPicPr>
          <p:cNvPr id="18" name="Graphic 17" descr="Blackboard">
            <a:extLst>
              <a:ext uri="{FF2B5EF4-FFF2-40B4-BE49-F238E27FC236}">
                <a16:creationId xmlns:a16="http://schemas.microsoft.com/office/drawing/2014/main" id="{5B50E882-88F1-4421-A787-D7B2C589C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1374" y="4602187"/>
            <a:ext cx="615193" cy="574111"/>
          </a:xfrm>
          <a:prstGeom prst="rect">
            <a:avLst/>
          </a:prstGeom>
        </p:spPr>
      </p:pic>
      <p:pic>
        <p:nvPicPr>
          <p:cNvPr id="19" name="Content Placeholder 4" descr="Scales of Justice">
            <a:extLst>
              <a:ext uri="{FF2B5EF4-FFF2-40B4-BE49-F238E27FC236}">
                <a16:creationId xmlns:a16="http://schemas.microsoft.com/office/drawing/2014/main" id="{7A89B207-DB77-4668-A771-3ABF54592CF3}"/>
              </a:ext>
            </a:extLst>
          </p:cNvPr>
          <p:cNvPicPr>
            <a:picLocks noChangeAspect="1"/>
          </p:cNvPicPr>
          <p:nvPr/>
        </p:nvPicPr>
        <p:blipFill>
          <a:blip r:embed="rId7" cstate="hqprint">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975484" y="5216197"/>
            <a:ext cx="733147" cy="618861"/>
          </a:xfrm>
          <a:prstGeom prst="rect">
            <a:avLst/>
          </a:prstGeom>
        </p:spPr>
      </p:pic>
      <p:pic>
        <p:nvPicPr>
          <p:cNvPr id="20" name="Graphic 3" descr="Books on Shelf">
            <a:extLst>
              <a:ext uri="{FF2B5EF4-FFF2-40B4-BE49-F238E27FC236}">
                <a16:creationId xmlns:a16="http://schemas.microsoft.com/office/drawing/2014/main" id="{E90AADD5-F8C8-4546-8CF2-3CA8D2CE495B}"/>
              </a:ext>
            </a:extLst>
          </p:cNvPr>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975484" y="5909016"/>
            <a:ext cx="797954" cy="678221"/>
          </a:xfrm>
          <a:prstGeom prst="rect">
            <a:avLst/>
          </a:prstGeom>
        </p:spPr>
      </p:pic>
      <p:sp>
        <p:nvSpPr>
          <p:cNvPr id="6" name="Title 1">
            <a:extLst>
              <a:ext uri="{FF2B5EF4-FFF2-40B4-BE49-F238E27FC236}">
                <a16:creationId xmlns:a16="http://schemas.microsoft.com/office/drawing/2014/main" id="{E24E2E54-40E4-77B6-FCAF-647A2528B499}"/>
              </a:ext>
            </a:extLst>
          </p:cNvPr>
          <p:cNvSpPr txBox="1">
            <a:spLocks/>
          </p:cNvSpPr>
          <p:nvPr/>
        </p:nvSpPr>
        <p:spPr>
          <a:xfrm>
            <a:off x="3759890" y="157551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A3574A4-E5EA-844C-CA4B-19915227C329}"/>
              </a:ext>
            </a:extLst>
          </p:cNvPr>
          <p:cNvPicPr>
            <a:picLocks noChangeAspect="1"/>
          </p:cNvPicPr>
          <p:nvPr/>
        </p:nvPicPr>
        <p:blipFill rotWithShape="1">
          <a:blip r:embed="rId11">
            <a:extLst>
              <a:ext uri="{28A0092B-C50C-407E-A947-70E740481C1C}">
                <a14:useLocalDpi xmlns:a14="http://schemas.microsoft.com/office/drawing/2010/main" val="0"/>
              </a:ext>
            </a:extLst>
          </a:blip>
          <a:srcRect t="-1" b="8119"/>
          <a:stretch/>
        </p:blipFill>
        <p:spPr>
          <a:xfrm>
            <a:off x="2963734" y="1656025"/>
            <a:ext cx="723806" cy="400704"/>
          </a:xfrm>
          <a:prstGeom prst="rect">
            <a:avLst/>
          </a:prstGeom>
        </p:spPr>
      </p:pic>
      <p:sp>
        <p:nvSpPr>
          <p:cNvPr id="10" name="Title 1">
            <a:extLst>
              <a:ext uri="{FF2B5EF4-FFF2-40B4-BE49-F238E27FC236}">
                <a16:creationId xmlns:a16="http://schemas.microsoft.com/office/drawing/2014/main" id="{A7C4E643-95D0-F5C4-6B27-61BFE13DDE5F}"/>
              </a:ext>
            </a:extLst>
          </p:cNvPr>
          <p:cNvSpPr txBox="1">
            <a:spLocks/>
          </p:cNvSpPr>
          <p:nvPr/>
        </p:nvSpPr>
        <p:spPr>
          <a:xfrm>
            <a:off x="3759890" y="999902"/>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48644512-6F43-DA71-DA23-2A0F42221609}"/>
              </a:ext>
            </a:extLst>
          </p:cNvPr>
          <p:cNvSpPr txBox="1">
            <a:spLocks/>
          </p:cNvSpPr>
          <p:nvPr/>
        </p:nvSpPr>
        <p:spPr>
          <a:xfrm>
            <a:off x="3759890" y="2140804"/>
            <a:ext cx="8110491" cy="69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Statement </a:t>
            </a:r>
            <a:endParaRPr lang="en-US" sz="35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67E93D4-59D0-EF24-DB34-924D5EB33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6461" y="2142008"/>
            <a:ext cx="769740" cy="618861"/>
          </a:xfrm>
          <a:prstGeom prst="rect">
            <a:avLst/>
          </a:prstGeom>
        </p:spPr>
      </p:pic>
      <p:sp>
        <p:nvSpPr>
          <p:cNvPr id="21" name="Title 1">
            <a:extLst>
              <a:ext uri="{FF2B5EF4-FFF2-40B4-BE49-F238E27FC236}">
                <a16:creationId xmlns:a16="http://schemas.microsoft.com/office/drawing/2014/main" id="{2BC66CC5-2ABB-C793-B63D-DDAB6E24E00C}"/>
              </a:ext>
            </a:extLst>
          </p:cNvPr>
          <p:cNvSpPr txBox="1">
            <a:spLocks/>
          </p:cNvSpPr>
          <p:nvPr/>
        </p:nvSpPr>
        <p:spPr>
          <a:xfrm>
            <a:off x="3734113" y="2804853"/>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DF4BC9F2-05B1-2380-5AEF-2E372C2CAB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6485" y="2835602"/>
            <a:ext cx="677872" cy="574111"/>
          </a:xfrm>
          <a:prstGeom prst="rect">
            <a:avLst/>
          </a:prstGeom>
        </p:spPr>
      </p:pic>
      <p:sp>
        <p:nvSpPr>
          <p:cNvPr id="23" name="Title 1">
            <a:extLst>
              <a:ext uri="{FF2B5EF4-FFF2-40B4-BE49-F238E27FC236}">
                <a16:creationId xmlns:a16="http://schemas.microsoft.com/office/drawing/2014/main" id="{9592999A-8AE9-3ACF-23A4-04EA6A0A1867}"/>
              </a:ext>
            </a:extLst>
          </p:cNvPr>
          <p:cNvSpPr txBox="1">
            <a:spLocks/>
          </p:cNvSpPr>
          <p:nvPr/>
        </p:nvSpPr>
        <p:spPr>
          <a:xfrm>
            <a:off x="3746018" y="344110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Contribution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240C5969-047E-979F-5918-877775E7F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6484" y="3516387"/>
            <a:ext cx="592419" cy="477024"/>
          </a:xfrm>
          <a:prstGeom prst="rect">
            <a:avLst/>
          </a:prstGeom>
        </p:spPr>
      </p:pic>
      <p:sp>
        <p:nvSpPr>
          <p:cNvPr id="25" name="Title 3">
            <a:extLst>
              <a:ext uri="{FF2B5EF4-FFF2-40B4-BE49-F238E27FC236}">
                <a16:creationId xmlns:a16="http://schemas.microsoft.com/office/drawing/2014/main" id="{E33F4172-0E32-8CB6-0653-720883A34A29}"/>
              </a:ext>
            </a:extLst>
          </p:cNvPr>
          <p:cNvSpPr txBox="1">
            <a:spLocks/>
          </p:cNvSpPr>
          <p:nvPr/>
        </p:nvSpPr>
        <p:spPr>
          <a:xfrm>
            <a:off x="3347089" y="3964114"/>
            <a:ext cx="3541388"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solidFill>
                  <a:srgbClr val="FF0000"/>
                </a:solidFill>
                <a:effectLst>
                  <a:innerShdw blurRad="177800">
                    <a:schemeClr val="accent3">
                      <a:lumMod val="50000"/>
                    </a:schemeClr>
                  </a:innerShdw>
                </a:effectLst>
              </a:rPr>
              <a:t>    </a:t>
            </a:r>
            <a:r>
              <a:rPr lang="en-US" sz="3500" b="1" dirty="0">
                <a:ln w="13462">
                  <a:solidFill>
                    <a:schemeClr val="bg1"/>
                  </a:solidFill>
                  <a:prstDash val="solid"/>
                </a:ln>
                <a:solidFill>
                  <a:srgbClr val="FF0000"/>
                </a:solidFill>
                <a:effectLst>
                  <a:outerShdw dist="38100" dir="2700000" algn="bl" rotWithShape="0">
                    <a:schemeClr val="accent5"/>
                  </a:outerShdw>
                </a:effectLst>
              </a:rPr>
              <a:t>Existing Works</a:t>
            </a:r>
            <a:endParaRPr lang="en-US" sz="3500" u="dbl" dirty="0">
              <a:solidFill>
                <a:srgbClr val="FF0000"/>
              </a:solidFill>
              <a:uFill>
                <a:solidFill>
                  <a:srgbClr val="0070C0"/>
                </a:solidFill>
              </a:uFill>
              <a:latin typeface="Calibri" panose="020F0502020204030204" pitchFamily="34" charset="0"/>
              <a:cs typeface="Calibri" panose="020F0502020204030204" pitchFamily="34" charset="0"/>
            </a:endParaRPr>
          </a:p>
        </p:txBody>
      </p:sp>
      <p:sp>
        <p:nvSpPr>
          <p:cNvPr id="26" name="Title 3">
            <a:extLst>
              <a:ext uri="{FF2B5EF4-FFF2-40B4-BE49-F238E27FC236}">
                <a16:creationId xmlns:a16="http://schemas.microsoft.com/office/drawing/2014/main" id="{8BCB4CFD-5504-9730-3456-C876FA3950F1}"/>
              </a:ext>
            </a:extLst>
          </p:cNvPr>
          <p:cNvSpPr txBox="1">
            <a:spLocks/>
          </p:cNvSpPr>
          <p:nvPr/>
        </p:nvSpPr>
        <p:spPr>
          <a:xfrm>
            <a:off x="3356447" y="4523041"/>
            <a:ext cx="6393840"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Proposed Methodology</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7" name="Title 1">
            <a:extLst>
              <a:ext uri="{FF2B5EF4-FFF2-40B4-BE49-F238E27FC236}">
                <a16:creationId xmlns:a16="http://schemas.microsoft.com/office/drawing/2014/main" id="{C10708A9-5CDC-EAA9-D9B9-1012970952F0}"/>
              </a:ext>
            </a:extLst>
          </p:cNvPr>
          <p:cNvSpPr txBox="1">
            <a:spLocks/>
          </p:cNvSpPr>
          <p:nvPr/>
        </p:nvSpPr>
        <p:spPr>
          <a:xfrm>
            <a:off x="3730073" y="5234847"/>
            <a:ext cx="7277498"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sp>
        <p:nvSpPr>
          <p:cNvPr id="28" name="Title 1">
            <a:extLst>
              <a:ext uri="{FF2B5EF4-FFF2-40B4-BE49-F238E27FC236}">
                <a16:creationId xmlns:a16="http://schemas.microsoft.com/office/drawing/2014/main" id="{DD14E321-B23F-365A-7E12-DE6560D9A0FC}"/>
              </a:ext>
            </a:extLst>
          </p:cNvPr>
          <p:cNvSpPr txBox="1">
            <a:spLocks/>
          </p:cNvSpPr>
          <p:nvPr/>
        </p:nvSpPr>
        <p:spPr>
          <a:xfrm>
            <a:off x="3730073" y="5938049"/>
            <a:ext cx="6953465"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spTree>
    <p:extLst>
      <p:ext uri="{BB962C8B-B14F-4D97-AF65-F5344CB8AC3E}">
        <p14:creationId xmlns:p14="http://schemas.microsoft.com/office/powerpoint/2010/main" val="2165171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741829" y="242047"/>
            <a:ext cx="10515600" cy="8569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Existing Works</a:t>
            </a:r>
            <a:endParaRPr lang="en-US" sz="4000" u="dbl" dirty="0">
              <a:uFill>
                <a:solidFill>
                  <a:srgbClr val="0070C0"/>
                </a:solidFill>
              </a:uFill>
              <a:latin typeface="Calibri" panose="020F0502020204030204" pitchFamily="34" charset="0"/>
              <a:cs typeface="Calibri" panose="020F0502020204030204" pitchFamily="34" charset="0"/>
            </a:endParaRPr>
          </a:p>
        </p:txBody>
      </p:sp>
      <p:pic>
        <p:nvPicPr>
          <p:cNvPr id="2" name="Graphic 1" descr="Open Book">
            <a:extLst>
              <a:ext uri="{FF2B5EF4-FFF2-40B4-BE49-F238E27FC236}">
                <a16:creationId xmlns:a16="http://schemas.microsoft.com/office/drawing/2014/main" id="{9A288536-A057-48D3-ACB3-5CC08DB8BCB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2396" y="288860"/>
            <a:ext cx="818865" cy="818865"/>
          </a:xfrm>
          <a:prstGeom prst="rect">
            <a:avLst/>
          </a:prstGeom>
        </p:spPr>
      </p:pic>
      <p:graphicFrame>
        <p:nvGraphicFramePr>
          <p:cNvPr id="5" name="Table 5">
            <a:extLst>
              <a:ext uri="{FF2B5EF4-FFF2-40B4-BE49-F238E27FC236}">
                <a16:creationId xmlns:a16="http://schemas.microsoft.com/office/drawing/2014/main" id="{9088EB54-B427-CD2B-8C35-1308A51493BA}"/>
              </a:ext>
            </a:extLst>
          </p:cNvPr>
          <p:cNvGraphicFramePr>
            <a:graphicFrameLocks noGrp="1"/>
          </p:cNvGraphicFramePr>
          <p:nvPr>
            <p:extLst>
              <p:ext uri="{D42A27DB-BD31-4B8C-83A1-F6EECF244321}">
                <p14:modId xmlns:p14="http://schemas.microsoft.com/office/powerpoint/2010/main" val="3016561504"/>
              </p:ext>
            </p:extLst>
          </p:nvPr>
        </p:nvGraphicFramePr>
        <p:xfrm>
          <a:off x="636833" y="1125016"/>
          <a:ext cx="10939285" cy="4389120"/>
        </p:xfrm>
        <a:graphic>
          <a:graphicData uri="http://schemas.openxmlformats.org/drawingml/2006/table">
            <a:tbl>
              <a:tblPr firstRow="1" bandRow="1">
                <a:tableStyleId>{5C22544A-7EE6-4342-B048-85BDC9FD1C3A}</a:tableStyleId>
              </a:tblPr>
              <a:tblGrid>
                <a:gridCol w="1562755">
                  <a:extLst>
                    <a:ext uri="{9D8B030D-6E8A-4147-A177-3AD203B41FA5}">
                      <a16:colId xmlns:a16="http://schemas.microsoft.com/office/drawing/2014/main" val="3854522545"/>
                    </a:ext>
                  </a:extLst>
                </a:gridCol>
                <a:gridCol w="2560948">
                  <a:extLst>
                    <a:ext uri="{9D8B030D-6E8A-4147-A177-3AD203B41FA5}">
                      <a16:colId xmlns:a16="http://schemas.microsoft.com/office/drawing/2014/main" val="2488089114"/>
                    </a:ext>
                  </a:extLst>
                </a:gridCol>
                <a:gridCol w="876693">
                  <a:extLst>
                    <a:ext uri="{9D8B030D-6E8A-4147-A177-3AD203B41FA5}">
                      <a16:colId xmlns:a16="http://schemas.microsoft.com/office/drawing/2014/main" val="833462797"/>
                    </a:ext>
                  </a:extLst>
                </a:gridCol>
                <a:gridCol w="1357460">
                  <a:extLst>
                    <a:ext uri="{9D8B030D-6E8A-4147-A177-3AD203B41FA5}">
                      <a16:colId xmlns:a16="http://schemas.microsoft.com/office/drawing/2014/main" val="2117788001"/>
                    </a:ext>
                  </a:extLst>
                </a:gridCol>
                <a:gridCol w="1187777">
                  <a:extLst>
                    <a:ext uri="{9D8B030D-6E8A-4147-A177-3AD203B41FA5}">
                      <a16:colId xmlns:a16="http://schemas.microsoft.com/office/drawing/2014/main" val="3943322805"/>
                    </a:ext>
                  </a:extLst>
                </a:gridCol>
                <a:gridCol w="1140643">
                  <a:extLst>
                    <a:ext uri="{9D8B030D-6E8A-4147-A177-3AD203B41FA5}">
                      <a16:colId xmlns:a16="http://schemas.microsoft.com/office/drawing/2014/main" val="2944184244"/>
                    </a:ext>
                  </a:extLst>
                </a:gridCol>
                <a:gridCol w="2253009">
                  <a:extLst>
                    <a:ext uri="{9D8B030D-6E8A-4147-A177-3AD203B41FA5}">
                      <a16:colId xmlns:a16="http://schemas.microsoft.com/office/drawing/2014/main" val="867707491"/>
                    </a:ext>
                  </a:extLst>
                </a:gridCol>
              </a:tblGrid>
              <a:tr h="6009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mn-cs"/>
                        </a:rPr>
                        <a:t>Author &amp; Year</a:t>
                      </a:r>
                    </a:p>
                  </a:txBody>
                  <a:tcPr>
                    <a:lnB w="12700" cap="flat" cmpd="sng" algn="ctr">
                      <a:solidFill>
                        <a:schemeClr val="tx1"/>
                      </a:solidFill>
                      <a:prstDash val="solid"/>
                      <a:round/>
                      <a:headEnd type="none" w="med" len="med"/>
                      <a:tailEnd type="none" w="med" len="med"/>
                    </a:lnB>
                    <a:solidFill>
                      <a:srgbClr val="99CC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mn-cs"/>
                        </a:rPr>
                        <a:t>Contribution</a:t>
                      </a:r>
                    </a:p>
                    <a:p>
                      <a:endParaRPr lang="en-US" dirty="0">
                        <a:latin typeface="Comic Sans MS" panose="030F0702030302020204" pitchFamily="66" charset="0"/>
                      </a:endParaRPr>
                    </a:p>
                  </a:txBody>
                  <a:tcPr>
                    <a:lnR w="12700" cmpd="sng">
                      <a:noFill/>
                    </a:lnR>
                    <a:lnB w="12700" cap="flat" cmpd="sng" algn="ctr">
                      <a:solidFill>
                        <a:schemeClr val="tx1"/>
                      </a:solidFill>
                      <a:prstDash val="solid"/>
                      <a:round/>
                      <a:headEnd type="none" w="med" len="med"/>
                      <a:tailEnd type="none" w="med" len="med"/>
                    </a:lnB>
                    <a:solidFill>
                      <a:srgbClr val="99CC00"/>
                    </a:solidFill>
                  </a:tcPr>
                </a:tc>
                <a:tc>
                  <a:txBody>
                    <a:bodyPr/>
                    <a:lstStyle/>
                    <a:p>
                      <a:r>
                        <a:rPr lang="en-US" b="0" dirty="0">
                          <a:solidFill>
                            <a:schemeClr val="tx1"/>
                          </a:solidFill>
                          <a:latin typeface="Comic Sans MS" panose="030F0702030302020204" pitchFamily="66" charset="0"/>
                        </a:rPr>
                        <a:t>Plat-form</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CC00"/>
                    </a:solidFill>
                  </a:tcPr>
                </a:tc>
                <a:tc>
                  <a:txBody>
                    <a:bodyPr/>
                    <a:lstStyle/>
                    <a:p>
                      <a:r>
                        <a:rPr lang="en-US" b="0" dirty="0">
                          <a:solidFill>
                            <a:schemeClr val="tx1"/>
                          </a:solidFill>
                          <a:latin typeface="Comic Sans MS" panose="030F0702030302020204" pitchFamily="66" charset="0"/>
                        </a:rPr>
                        <a:t>Dataset</a:t>
                      </a:r>
                    </a:p>
                  </a:txBody>
                  <a:tcPr>
                    <a:lnL w="12700" cmpd="sng">
                      <a:noFill/>
                    </a:lnL>
                    <a:lnB w="12700" cap="flat" cmpd="sng" algn="ctr">
                      <a:solidFill>
                        <a:schemeClr val="tx1"/>
                      </a:solidFill>
                      <a:prstDash val="solid"/>
                      <a:round/>
                      <a:headEnd type="none" w="med" len="med"/>
                      <a:tailEnd type="none" w="med" len="med"/>
                    </a:lnB>
                    <a:solidFill>
                      <a:srgbClr val="99CC00"/>
                    </a:solidFill>
                  </a:tcPr>
                </a:tc>
                <a:tc>
                  <a:txBody>
                    <a:bodyPr/>
                    <a:lstStyle/>
                    <a:p>
                      <a:r>
                        <a:rPr lang="en-US" b="0" dirty="0">
                          <a:solidFill>
                            <a:schemeClr val="tx1"/>
                          </a:solidFill>
                          <a:latin typeface="Comic Sans MS" panose="030F0702030302020204" pitchFamily="66" charset="0"/>
                        </a:rPr>
                        <a:t>Feature Selection</a:t>
                      </a:r>
                    </a:p>
                  </a:txBody>
                  <a:tcPr>
                    <a:lnB w="12700" cap="flat" cmpd="sng" algn="ctr">
                      <a:solidFill>
                        <a:schemeClr val="tx1"/>
                      </a:solidFill>
                      <a:prstDash val="solid"/>
                      <a:round/>
                      <a:headEnd type="none" w="med" len="med"/>
                      <a:tailEnd type="none" w="med" len="med"/>
                    </a:lnB>
                    <a:solidFill>
                      <a:srgbClr val="99CC00"/>
                    </a:solidFill>
                  </a:tcPr>
                </a:tc>
                <a:tc>
                  <a:txBody>
                    <a:bodyPr/>
                    <a:lstStyle/>
                    <a:p>
                      <a:r>
                        <a:rPr lang="en-US" b="0" dirty="0">
                          <a:solidFill>
                            <a:schemeClr val="tx1"/>
                          </a:solidFill>
                          <a:latin typeface="Comic Sans MS" panose="030F0702030302020204" pitchFamily="66" charset="0"/>
                        </a:rPr>
                        <a:t>Accuracy</a:t>
                      </a:r>
                    </a:p>
                  </a:txBody>
                  <a:tcPr>
                    <a:lnB w="12700" cap="flat" cmpd="sng" algn="ctr">
                      <a:solidFill>
                        <a:schemeClr val="tx1"/>
                      </a:solidFill>
                      <a:prstDash val="solid"/>
                      <a:round/>
                      <a:headEnd type="none" w="med" len="med"/>
                      <a:tailEnd type="none" w="med" len="med"/>
                    </a:lnB>
                    <a:solidFill>
                      <a:srgbClr val="99CC00"/>
                    </a:solidFill>
                  </a:tcPr>
                </a:tc>
                <a:tc>
                  <a:txBody>
                    <a:bodyPr/>
                    <a:lstStyle/>
                    <a:p>
                      <a:pPr algn="ctr"/>
                      <a:r>
                        <a:rPr lang="en-US" b="0" dirty="0">
                          <a:solidFill>
                            <a:schemeClr val="tx1"/>
                          </a:solidFill>
                          <a:latin typeface="Comic Sans MS" panose="030F0702030302020204" pitchFamily="66" charset="0"/>
                        </a:rPr>
                        <a:t>Limitations</a:t>
                      </a:r>
                    </a:p>
                  </a:txBody>
                  <a:tcPr>
                    <a:lnB w="12700" cap="flat" cmpd="sng" algn="ctr">
                      <a:solidFill>
                        <a:schemeClr val="tx1"/>
                      </a:solidFill>
                      <a:prstDash val="solid"/>
                      <a:round/>
                      <a:headEnd type="none" w="med" len="med"/>
                      <a:tailEnd type="none" w="med" len="med"/>
                    </a:lnB>
                    <a:solidFill>
                      <a:srgbClr val="99CC00"/>
                    </a:solidFill>
                  </a:tcPr>
                </a:tc>
                <a:extLst>
                  <a:ext uri="{0D108BD9-81ED-4DB2-BD59-A6C34878D82A}">
                    <a16:rowId xmlns:a16="http://schemas.microsoft.com/office/drawing/2014/main" val="4090513299"/>
                  </a:ext>
                </a:extLst>
              </a:tr>
              <a:tr h="1888842">
                <a:tc>
                  <a:txBody>
                    <a:bodyPr/>
                    <a:lstStyle/>
                    <a:p>
                      <a:pPr algn="ctr"/>
                      <a:r>
                        <a:rPr lang="en-US" sz="1800" b="0" i="0" kern="1200" dirty="0" err="1">
                          <a:solidFill>
                            <a:schemeClr val="tx1"/>
                          </a:solidFill>
                          <a:effectLst/>
                          <a:latin typeface="Comic Sans MS" panose="030F0702030302020204" pitchFamily="66" charset="0"/>
                          <a:ea typeface="+mn-ea"/>
                          <a:cs typeface="+mn-cs"/>
                        </a:rPr>
                        <a:t>Abdelaziz,Ahmed</a:t>
                      </a:r>
                      <a:r>
                        <a:rPr lang="en-US" sz="1800" b="0" i="0" kern="1200" dirty="0">
                          <a:solidFill>
                            <a:schemeClr val="tx1"/>
                          </a:solidFill>
                          <a:effectLst/>
                          <a:latin typeface="Comic Sans MS" panose="030F0702030302020204" pitchFamily="66" charset="0"/>
                          <a:ea typeface="+mn-ea"/>
                          <a:cs typeface="+mn-cs"/>
                        </a:rPr>
                        <a:t>, </a:t>
                      </a:r>
                      <a:r>
                        <a:rPr lang="en-US" sz="1800" b="0" i="1" kern="1200" dirty="0">
                          <a:solidFill>
                            <a:schemeClr val="tx1"/>
                          </a:solidFill>
                          <a:effectLst/>
                          <a:latin typeface="Comic Sans MS" panose="030F0702030302020204" pitchFamily="66" charset="0"/>
                          <a:ea typeface="+mn-ea"/>
                          <a:cs typeface="+mn-cs"/>
                        </a:rPr>
                        <a:t>et al</a:t>
                      </a:r>
                    </a:p>
                    <a:p>
                      <a:pPr algn="ctr"/>
                      <a:r>
                        <a:rPr lang="en-US" sz="1800" b="0" i="0" kern="1200" dirty="0">
                          <a:solidFill>
                            <a:schemeClr val="tx1"/>
                          </a:solidFill>
                          <a:effectLst/>
                          <a:latin typeface="Comic Sans MS" panose="030F0702030302020204" pitchFamily="66" charset="0"/>
                          <a:ea typeface="+mn-ea"/>
                          <a:cs typeface="+mn-cs"/>
                        </a:rPr>
                        <a:t>(2019) [27]</a:t>
                      </a:r>
                      <a:endParaRPr lang="en-US" b="0" i="0" dirty="0">
                        <a:solidFill>
                          <a:schemeClr val="tx1"/>
                        </a:solidFill>
                        <a:latin typeface="Comic Sans MS" panose="030F0702030302020204" pitchFamily="66"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mic Sans MS" panose="030F0702030302020204" pitchFamily="66" charset="0"/>
                        </a:rPr>
                        <a:t>Hybrid intelligent model based on cloud-IOT by using </a:t>
                      </a:r>
                      <a:r>
                        <a:rPr lang="en-US" b="1" dirty="0">
                          <a:latin typeface="Comic Sans MS" panose="030F0702030302020204" pitchFamily="66" charset="0"/>
                        </a:rPr>
                        <a:t>LR</a:t>
                      </a:r>
                      <a:r>
                        <a:rPr lang="en-US" dirty="0">
                          <a:latin typeface="Comic Sans MS" panose="030F0702030302020204" pitchFamily="66" charset="0"/>
                        </a:rPr>
                        <a:t> and </a:t>
                      </a:r>
                      <a:r>
                        <a:rPr lang="en-US" b="1" dirty="0">
                          <a:latin typeface="Comic Sans MS" panose="030F0702030302020204" pitchFamily="66" charset="0"/>
                        </a:rPr>
                        <a:t>NN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Cloud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UCI Repository Dataset (400)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97.8%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 typeface="Arial" panose="020B0604020202020204" pitchFamily="34" charset="0"/>
                        <a:buChar char="•"/>
                      </a:pPr>
                      <a:r>
                        <a:rPr lang="en-US" dirty="0">
                          <a:latin typeface="Comic Sans MS" panose="030F0702030302020204" pitchFamily="66" charset="0"/>
                        </a:rPr>
                        <a:t>Need to analyze big data.</a:t>
                      </a:r>
                    </a:p>
                    <a:p>
                      <a:pPr marL="285750" indent="-285750" algn="l">
                        <a:buFont typeface="Arial" panose="020B0604020202020204" pitchFamily="34" charset="0"/>
                        <a:buChar char="•"/>
                      </a:pPr>
                      <a:r>
                        <a:rPr lang="en-US" dirty="0">
                          <a:latin typeface="Comic Sans MS" panose="030F0702030302020204" pitchFamily="66" charset="0"/>
                        </a:rPr>
                        <a:t>Scope of </a:t>
                      </a:r>
                      <a:r>
                        <a:rPr lang="en-US" b="1" dirty="0">
                          <a:solidFill>
                            <a:srgbClr val="C00000"/>
                          </a:solidFill>
                          <a:latin typeface="Comic Sans MS" panose="030F0702030302020204" pitchFamily="66" charset="0"/>
                        </a:rPr>
                        <a:t>Improving accuracy </a:t>
                      </a:r>
                      <a:r>
                        <a:rPr lang="en-US" b="0" dirty="0">
                          <a:solidFill>
                            <a:schemeClr val="tx1"/>
                          </a:solidFill>
                          <a:latin typeface="Comic Sans MS" panose="030F0702030302020204" pitchFamily="66" charset="0"/>
                        </a:rPr>
                        <a:t>using different model</a:t>
                      </a:r>
                    </a:p>
                    <a:p>
                      <a:endParaRPr lang="en-US" dirty="0">
                        <a:latin typeface="Comic Sans MS" panose="030F0702030302020204" pitchFamily="66"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5034883"/>
                  </a:ext>
                </a:extLst>
              </a:tr>
              <a:tr h="1631273">
                <a:tc>
                  <a:txBody>
                    <a:bodyPr/>
                    <a:lstStyle/>
                    <a:p>
                      <a:r>
                        <a:rPr lang="da-DK" dirty="0">
                          <a:latin typeface="Comic Sans MS" panose="030F0702030302020204" pitchFamily="66" charset="0"/>
                        </a:rPr>
                        <a:t>Hosseinzadeh, Mehdi, et al. (2021) [19]</a:t>
                      </a:r>
                      <a:endParaRPr lang="en-US" dirty="0">
                        <a:latin typeface="Comic Sans MS" panose="030F0702030302020204" pitchFamily="66"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A diagnostic prediction model using Machine Learning approach</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IoT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simulated IoT data (300)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97%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dirty="0">
                          <a:latin typeface="Comic Sans MS" panose="030F0702030302020204" pitchFamily="66" charset="0"/>
                        </a:rPr>
                        <a:t>Model is not applied in real IoT environment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omic Sans MS" panose="030F0702030302020204" pitchFamily="66" charset="0"/>
                        </a:rPr>
                        <a:t>Less number of instances</a:t>
                      </a:r>
                    </a:p>
                    <a:p>
                      <a:pPr marL="285750" indent="-285750">
                        <a:buFont typeface="Arial" panose="020B0604020202020204" pitchFamily="34" charset="0"/>
                        <a:buChar char="•"/>
                      </a:pPr>
                      <a:endParaRPr lang="en-US" dirty="0">
                        <a:latin typeface="Comic Sans MS" panose="030F0702030302020204" pitchFamily="66"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7524832"/>
                  </a:ext>
                </a:extLst>
              </a:tr>
            </a:tbl>
          </a:graphicData>
        </a:graphic>
      </p:graphicFrame>
      <p:sp>
        <p:nvSpPr>
          <p:cNvPr id="6" name="Google Shape;371;p14">
            <a:extLst>
              <a:ext uri="{FF2B5EF4-FFF2-40B4-BE49-F238E27FC236}">
                <a16:creationId xmlns:a16="http://schemas.microsoft.com/office/drawing/2014/main" id="{A47B9EFB-D73F-406C-9EAC-2677C8ECFEAF}"/>
              </a:ext>
            </a:extLst>
          </p:cNvPr>
          <p:cNvSpPr/>
          <p:nvPr/>
        </p:nvSpPr>
        <p:spPr>
          <a:xfrm>
            <a:off x="636833" y="5650765"/>
            <a:ext cx="10787606" cy="1200288"/>
          </a:xfrm>
          <a:prstGeom prst="rect">
            <a:avLst/>
          </a:prstGeom>
          <a:noFill/>
          <a:ln>
            <a:noFill/>
          </a:ln>
        </p:spPr>
        <p:txBody>
          <a:bodyPr spcFirstLastPara="1" wrap="square" lIns="91425" tIns="45700" rIns="91425" bIns="45700" anchor="t" anchorCtr="0">
            <a:spAutoFit/>
          </a:bodyPr>
          <a:lstStyle/>
          <a:p>
            <a:pPr marL="0" indent="0" algn="just">
              <a:buNone/>
            </a:pPr>
            <a:r>
              <a:rPr lang="en-US" sz="1200" b="1" dirty="0"/>
              <a:t>[27] </a:t>
            </a:r>
            <a:r>
              <a:rPr lang="en-US" sz="1200" dirty="0"/>
              <a:t>A. Abdelaziz, A. S. Salama, A. Riad, and A. N. Mahmoud, “A machine learning model for predicting of chronic kidney disease based internet of things and cloud computing in smart cities,” in Security in smart cities: models, applications, and challenges. Springer, 2019, pp. 93–114.</a:t>
            </a:r>
          </a:p>
          <a:p>
            <a:pPr marL="0" indent="0" algn="just">
              <a:buNone/>
            </a:pPr>
            <a:endParaRPr lang="en-US" sz="1200" dirty="0"/>
          </a:p>
          <a:p>
            <a:pPr marL="0" indent="0" algn="just">
              <a:buNone/>
            </a:pPr>
            <a:r>
              <a:rPr lang="en-US" sz="1200" dirty="0">
                <a:latin typeface="Comic Sans MS" panose="030F0702030302020204" pitchFamily="66" charset="0"/>
              </a:rPr>
              <a:t>[19] </a:t>
            </a:r>
            <a:r>
              <a:rPr lang="en-US" sz="1200" dirty="0"/>
              <a:t>M. </a:t>
            </a:r>
            <a:r>
              <a:rPr lang="en-US" sz="1200" dirty="0" err="1"/>
              <a:t>Hosseinzadeh</a:t>
            </a:r>
            <a:r>
              <a:rPr lang="en-US" sz="1200" dirty="0"/>
              <a:t>, J. </a:t>
            </a:r>
            <a:r>
              <a:rPr lang="en-US" sz="1200" dirty="0" err="1"/>
              <a:t>Koohpayehzadeh</a:t>
            </a:r>
            <a:r>
              <a:rPr lang="en-US" sz="1200" dirty="0"/>
              <a:t>, A. O. Bali, P. </a:t>
            </a:r>
            <a:r>
              <a:rPr lang="en-US" sz="1200" dirty="0" err="1"/>
              <a:t>Asghari</a:t>
            </a:r>
            <a:r>
              <a:rPr lang="en-US" sz="1200" dirty="0"/>
              <a:t>, A. </a:t>
            </a:r>
            <a:r>
              <a:rPr lang="en-US" sz="1200" dirty="0" err="1"/>
              <a:t>Souri</a:t>
            </a:r>
            <a:r>
              <a:rPr lang="en-US" sz="1200" dirty="0"/>
              <a:t>, A. </a:t>
            </a:r>
            <a:r>
              <a:rPr lang="en-US" sz="1200" dirty="0" err="1"/>
              <a:t>Mazaherinezhad</a:t>
            </a:r>
            <a:r>
              <a:rPr lang="en-US" sz="1200" dirty="0"/>
              <a:t>, M. </a:t>
            </a:r>
            <a:r>
              <a:rPr lang="en-US" sz="1200" dirty="0" err="1"/>
              <a:t>Bohlouli</a:t>
            </a:r>
            <a:r>
              <a:rPr lang="en-US" sz="1200" dirty="0"/>
              <a:t>, and R. </a:t>
            </a:r>
            <a:r>
              <a:rPr lang="en-US" sz="1200" dirty="0" err="1"/>
              <a:t>Rawassizadeh</a:t>
            </a:r>
            <a:r>
              <a:rPr lang="en-US" sz="1200" dirty="0"/>
              <a:t>, “A diagnostic prediction model for chronic kidney disease in internet of things platform,” Multimedia Tools and Applications, vol. 80, no. 11, pp. 16 933–16 950, 2021.</a:t>
            </a:r>
          </a:p>
          <a:p>
            <a:pPr marL="0" indent="0" algn="just">
              <a:buNone/>
            </a:pPr>
            <a:endParaRPr lang="en-US" sz="1200" dirty="0">
              <a:latin typeface="Comic Sans MS" panose="030F0702030302020204" pitchFamily="66" charset="0"/>
            </a:endParaRPr>
          </a:p>
        </p:txBody>
      </p:sp>
    </p:spTree>
    <p:extLst>
      <p:ext uri="{BB962C8B-B14F-4D97-AF65-F5344CB8AC3E}">
        <p14:creationId xmlns:p14="http://schemas.microsoft.com/office/powerpoint/2010/main" val="4132667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741829" y="242047"/>
            <a:ext cx="10515600" cy="8569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Existing Works</a:t>
            </a:r>
            <a:endParaRPr lang="en-US" sz="4000" u="dbl" dirty="0">
              <a:uFill>
                <a:solidFill>
                  <a:srgbClr val="0070C0"/>
                </a:solidFill>
              </a:uFill>
              <a:latin typeface="Calibri" panose="020F0502020204030204" pitchFamily="34" charset="0"/>
              <a:cs typeface="Calibri" panose="020F0502020204030204" pitchFamily="34" charset="0"/>
            </a:endParaRPr>
          </a:p>
        </p:txBody>
      </p:sp>
      <p:pic>
        <p:nvPicPr>
          <p:cNvPr id="2" name="Graphic 1" descr="Open Book">
            <a:extLst>
              <a:ext uri="{FF2B5EF4-FFF2-40B4-BE49-F238E27FC236}">
                <a16:creationId xmlns:a16="http://schemas.microsoft.com/office/drawing/2014/main" id="{9A288536-A057-48D3-ACB3-5CC08DB8BCB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2396" y="288860"/>
            <a:ext cx="818865" cy="818865"/>
          </a:xfrm>
          <a:prstGeom prst="rect">
            <a:avLst/>
          </a:prstGeom>
        </p:spPr>
      </p:pic>
      <p:graphicFrame>
        <p:nvGraphicFramePr>
          <p:cNvPr id="5" name="Table 5">
            <a:extLst>
              <a:ext uri="{FF2B5EF4-FFF2-40B4-BE49-F238E27FC236}">
                <a16:creationId xmlns:a16="http://schemas.microsoft.com/office/drawing/2014/main" id="{9088EB54-B427-CD2B-8C35-1308A51493BA}"/>
              </a:ext>
            </a:extLst>
          </p:cNvPr>
          <p:cNvGraphicFramePr>
            <a:graphicFrameLocks noGrp="1"/>
          </p:cNvGraphicFramePr>
          <p:nvPr>
            <p:extLst>
              <p:ext uri="{D42A27DB-BD31-4B8C-83A1-F6EECF244321}">
                <p14:modId xmlns:p14="http://schemas.microsoft.com/office/powerpoint/2010/main" val="2399358854"/>
              </p:ext>
            </p:extLst>
          </p:nvPr>
        </p:nvGraphicFramePr>
        <p:xfrm>
          <a:off x="636833" y="1238139"/>
          <a:ext cx="10939285" cy="3645389"/>
        </p:xfrm>
        <a:graphic>
          <a:graphicData uri="http://schemas.openxmlformats.org/drawingml/2006/table">
            <a:tbl>
              <a:tblPr firstRow="1" bandRow="1">
                <a:tableStyleId>{5C22544A-7EE6-4342-B048-85BDC9FD1C3A}</a:tableStyleId>
              </a:tblPr>
              <a:tblGrid>
                <a:gridCol w="1562755">
                  <a:extLst>
                    <a:ext uri="{9D8B030D-6E8A-4147-A177-3AD203B41FA5}">
                      <a16:colId xmlns:a16="http://schemas.microsoft.com/office/drawing/2014/main" val="3854522545"/>
                    </a:ext>
                  </a:extLst>
                </a:gridCol>
                <a:gridCol w="2560948">
                  <a:extLst>
                    <a:ext uri="{9D8B030D-6E8A-4147-A177-3AD203B41FA5}">
                      <a16:colId xmlns:a16="http://schemas.microsoft.com/office/drawing/2014/main" val="2488089114"/>
                    </a:ext>
                  </a:extLst>
                </a:gridCol>
                <a:gridCol w="782425">
                  <a:extLst>
                    <a:ext uri="{9D8B030D-6E8A-4147-A177-3AD203B41FA5}">
                      <a16:colId xmlns:a16="http://schemas.microsoft.com/office/drawing/2014/main" val="833462797"/>
                    </a:ext>
                  </a:extLst>
                </a:gridCol>
                <a:gridCol w="1451728">
                  <a:extLst>
                    <a:ext uri="{9D8B030D-6E8A-4147-A177-3AD203B41FA5}">
                      <a16:colId xmlns:a16="http://schemas.microsoft.com/office/drawing/2014/main" val="2117788001"/>
                    </a:ext>
                  </a:extLst>
                </a:gridCol>
                <a:gridCol w="1187777">
                  <a:extLst>
                    <a:ext uri="{9D8B030D-6E8A-4147-A177-3AD203B41FA5}">
                      <a16:colId xmlns:a16="http://schemas.microsoft.com/office/drawing/2014/main" val="3943322805"/>
                    </a:ext>
                  </a:extLst>
                </a:gridCol>
                <a:gridCol w="1140643">
                  <a:extLst>
                    <a:ext uri="{9D8B030D-6E8A-4147-A177-3AD203B41FA5}">
                      <a16:colId xmlns:a16="http://schemas.microsoft.com/office/drawing/2014/main" val="2944184244"/>
                    </a:ext>
                  </a:extLst>
                </a:gridCol>
                <a:gridCol w="2253009">
                  <a:extLst>
                    <a:ext uri="{9D8B030D-6E8A-4147-A177-3AD203B41FA5}">
                      <a16:colId xmlns:a16="http://schemas.microsoft.com/office/drawing/2014/main" val="867707491"/>
                    </a:ext>
                  </a:extLst>
                </a:gridCol>
              </a:tblGrid>
              <a:tr h="7193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mn-cs"/>
                        </a:rPr>
                        <a:t>Author &amp; Year</a:t>
                      </a:r>
                    </a:p>
                  </a:txBody>
                  <a:tcPr>
                    <a:lnB w="12700" cap="flat" cmpd="sng" algn="ctr">
                      <a:solidFill>
                        <a:schemeClr val="tx1"/>
                      </a:solidFill>
                      <a:prstDash val="solid"/>
                      <a:round/>
                      <a:headEnd type="none" w="med" len="med"/>
                      <a:tailEnd type="none" w="med" len="med"/>
                    </a:lnB>
                    <a:solidFill>
                      <a:srgbClr val="99CC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mn-cs"/>
                        </a:rPr>
                        <a:t>Contribution</a:t>
                      </a:r>
                    </a:p>
                    <a:p>
                      <a:endParaRPr lang="en-US" dirty="0">
                        <a:latin typeface="Comic Sans MS" panose="030F0702030302020204" pitchFamily="66" charset="0"/>
                      </a:endParaRPr>
                    </a:p>
                  </a:txBody>
                  <a:tcPr>
                    <a:lnR w="12700" cmpd="sng">
                      <a:noFill/>
                    </a:lnR>
                    <a:lnB w="12700" cap="flat" cmpd="sng" algn="ctr">
                      <a:solidFill>
                        <a:schemeClr val="tx1"/>
                      </a:solidFill>
                      <a:prstDash val="solid"/>
                      <a:round/>
                      <a:headEnd type="none" w="med" len="med"/>
                      <a:tailEnd type="none" w="med" len="med"/>
                    </a:lnB>
                    <a:solidFill>
                      <a:srgbClr val="99CC00"/>
                    </a:solidFill>
                  </a:tcPr>
                </a:tc>
                <a:tc>
                  <a:txBody>
                    <a:bodyPr/>
                    <a:lstStyle/>
                    <a:p>
                      <a:r>
                        <a:rPr lang="en-US" b="0" dirty="0">
                          <a:solidFill>
                            <a:schemeClr val="tx1"/>
                          </a:solidFill>
                          <a:latin typeface="Comic Sans MS" panose="030F0702030302020204" pitchFamily="66" charset="0"/>
                        </a:rPr>
                        <a:t>Plat-form</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CC00"/>
                    </a:solidFill>
                  </a:tcPr>
                </a:tc>
                <a:tc>
                  <a:txBody>
                    <a:bodyPr/>
                    <a:lstStyle/>
                    <a:p>
                      <a:r>
                        <a:rPr lang="en-US" b="0" dirty="0">
                          <a:solidFill>
                            <a:schemeClr val="tx1"/>
                          </a:solidFill>
                          <a:latin typeface="Comic Sans MS" panose="030F0702030302020204" pitchFamily="66" charset="0"/>
                        </a:rPr>
                        <a:t>Dataset</a:t>
                      </a:r>
                    </a:p>
                  </a:txBody>
                  <a:tcPr>
                    <a:lnL w="12700" cmpd="sng">
                      <a:noFill/>
                    </a:lnL>
                    <a:lnB w="12700" cap="flat" cmpd="sng" algn="ctr">
                      <a:solidFill>
                        <a:schemeClr val="tx1"/>
                      </a:solidFill>
                      <a:prstDash val="solid"/>
                      <a:round/>
                      <a:headEnd type="none" w="med" len="med"/>
                      <a:tailEnd type="none" w="med" len="med"/>
                    </a:lnB>
                    <a:solidFill>
                      <a:srgbClr val="99CC00"/>
                    </a:solidFill>
                  </a:tcPr>
                </a:tc>
                <a:tc>
                  <a:txBody>
                    <a:bodyPr/>
                    <a:lstStyle/>
                    <a:p>
                      <a:r>
                        <a:rPr lang="en-US" b="0" dirty="0">
                          <a:solidFill>
                            <a:schemeClr val="tx1"/>
                          </a:solidFill>
                          <a:latin typeface="Comic Sans MS" panose="030F0702030302020204" pitchFamily="66" charset="0"/>
                        </a:rPr>
                        <a:t>Feature Selection</a:t>
                      </a:r>
                    </a:p>
                  </a:txBody>
                  <a:tcPr>
                    <a:lnB w="12700" cap="flat" cmpd="sng" algn="ctr">
                      <a:solidFill>
                        <a:schemeClr val="tx1"/>
                      </a:solidFill>
                      <a:prstDash val="solid"/>
                      <a:round/>
                      <a:headEnd type="none" w="med" len="med"/>
                      <a:tailEnd type="none" w="med" len="med"/>
                    </a:lnB>
                    <a:solidFill>
                      <a:srgbClr val="99CC00"/>
                    </a:solidFill>
                  </a:tcPr>
                </a:tc>
                <a:tc>
                  <a:txBody>
                    <a:bodyPr/>
                    <a:lstStyle/>
                    <a:p>
                      <a:r>
                        <a:rPr lang="en-US" b="0" dirty="0">
                          <a:solidFill>
                            <a:schemeClr val="tx1"/>
                          </a:solidFill>
                          <a:latin typeface="Comic Sans MS" panose="030F0702030302020204" pitchFamily="66" charset="0"/>
                        </a:rPr>
                        <a:t>Accuracy</a:t>
                      </a:r>
                    </a:p>
                  </a:txBody>
                  <a:tcPr>
                    <a:lnB w="12700" cap="flat" cmpd="sng" algn="ctr">
                      <a:solidFill>
                        <a:schemeClr val="tx1"/>
                      </a:solidFill>
                      <a:prstDash val="solid"/>
                      <a:round/>
                      <a:headEnd type="none" w="med" len="med"/>
                      <a:tailEnd type="none" w="med" len="med"/>
                    </a:lnB>
                    <a:solidFill>
                      <a:srgbClr val="99CC00"/>
                    </a:solidFill>
                  </a:tcPr>
                </a:tc>
                <a:tc>
                  <a:txBody>
                    <a:bodyPr/>
                    <a:lstStyle/>
                    <a:p>
                      <a:pPr algn="ctr"/>
                      <a:r>
                        <a:rPr lang="en-US" b="0" dirty="0">
                          <a:solidFill>
                            <a:schemeClr val="tx1"/>
                          </a:solidFill>
                          <a:latin typeface="Comic Sans MS" panose="030F0702030302020204" pitchFamily="66" charset="0"/>
                        </a:rPr>
                        <a:t>Limitations</a:t>
                      </a:r>
                    </a:p>
                  </a:txBody>
                  <a:tcPr>
                    <a:lnB w="12700" cap="flat" cmpd="sng" algn="ctr">
                      <a:solidFill>
                        <a:schemeClr val="tx1"/>
                      </a:solidFill>
                      <a:prstDash val="solid"/>
                      <a:round/>
                      <a:headEnd type="none" w="med" len="med"/>
                      <a:tailEnd type="none" w="med" len="med"/>
                    </a:lnB>
                    <a:solidFill>
                      <a:srgbClr val="99CC00"/>
                    </a:solidFill>
                  </a:tcPr>
                </a:tc>
                <a:extLst>
                  <a:ext uri="{0D108BD9-81ED-4DB2-BD59-A6C34878D82A}">
                    <a16:rowId xmlns:a16="http://schemas.microsoft.com/office/drawing/2014/main" val="4090513299"/>
                  </a:ext>
                </a:extLst>
              </a:tr>
              <a:tr h="1502189">
                <a:tc>
                  <a:txBody>
                    <a:bodyPr/>
                    <a:lstStyle/>
                    <a:p>
                      <a:pPr algn="ctr"/>
                      <a:r>
                        <a:rPr lang="it-IT" dirty="0">
                          <a:latin typeface="Comic Sans MS" panose="030F0702030302020204" pitchFamily="66" charset="0"/>
                        </a:rPr>
                        <a:t>Suliman Alsuhibany, Suliman A., et al. (2021) [23] </a:t>
                      </a:r>
                      <a:endParaRPr lang="en-US" dirty="0">
                        <a:latin typeface="Comic Sans MS" panose="030F0702030302020204" pitchFamily="66"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Comic Sans MS" panose="030F0702030302020204" pitchFamily="66" charset="0"/>
                        </a:rPr>
                        <a:t>Ensemble of Deep Learning Based Clinical Decision Support</a:t>
                      </a:r>
                    </a:p>
                    <a:p>
                      <a:pPr algn="ctr"/>
                      <a:r>
                        <a:rPr lang="en-US" dirty="0">
                          <a:latin typeface="Comic Sans MS" panose="030F0702030302020204" pitchFamily="66" charset="0"/>
                        </a:rPr>
                        <a:t>System using </a:t>
                      </a:r>
                      <a:r>
                        <a:rPr lang="en-US" b="1" dirty="0">
                          <a:latin typeface="Comic Sans MS" panose="030F0702030302020204" pitchFamily="66" charset="0"/>
                        </a:rPr>
                        <a:t>CNN-GRU</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IoT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UCI Repository Dataset (400)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Chi squared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96.2%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omic Sans MS" panose="030F0702030302020204" pitchFamily="66" charset="0"/>
                        </a:rPr>
                        <a:t>Accuracy could be increase</a:t>
                      </a:r>
                    </a:p>
                    <a:p>
                      <a:pPr marL="285750" indent="-285750">
                        <a:buFont typeface="Arial" panose="020B0604020202020204" pitchFamily="34" charset="0"/>
                        <a:buChar char="•"/>
                      </a:pPr>
                      <a:endParaRPr lang="en-US" dirty="0">
                        <a:latin typeface="Comic Sans MS" panose="030F0702030302020204" pitchFamily="66"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5034883"/>
                  </a:ext>
                </a:extLst>
              </a:tr>
              <a:tr h="909602">
                <a:tc>
                  <a:txBody>
                    <a:bodyPr/>
                    <a:lstStyle/>
                    <a:p>
                      <a:r>
                        <a:rPr lang="en-US" dirty="0">
                          <a:latin typeface="Comic Sans MS" panose="030F0702030302020204" pitchFamily="66" charset="0"/>
                        </a:rPr>
                        <a:t>Mohammad Ayoub Khan (2020) [30]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i="0" kern="1200" dirty="0">
                          <a:solidFill>
                            <a:schemeClr val="dk1"/>
                          </a:solidFill>
                          <a:effectLst/>
                          <a:latin typeface="Comic Sans MS" panose="030F0702030302020204" pitchFamily="66" charset="0"/>
                          <a:ea typeface="+mn-ea"/>
                          <a:cs typeface="+mn-cs"/>
                        </a:rPr>
                        <a:t>IoT Framework based on Modified Deep Convolutional Neural Network (MDCNN) </a:t>
                      </a:r>
                      <a:endParaRPr lang="en-US" dirty="0">
                        <a:latin typeface="Comic Sans MS" panose="030F0702030302020204" pitchFamily="66"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IoT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UCI dataset(303)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Mapping based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98.2%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7524832"/>
                  </a:ext>
                </a:extLst>
              </a:tr>
            </a:tbl>
          </a:graphicData>
        </a:graphic>
      </p:graphicFrame>
      <p:sp>
        <p:nvSpPr>
          <p:cNvPr id="6" name="Google Shape;371;p14">
            <a:extLst>
              <a:ext uri="{FF2B5EF4-FFF2-40B4-BE49-F238E27FC236}">
                <a16:creationId xmlns:a16="http://schemas.microsoft.com/office/drawing/2014/main" id="{A47B9EFB-D73F-406C-9EAC-2677C8ECFEAF}"/>
              </a:ext>
            </a:extLst>
          </p:cNvPr>
          <p:cNvSpPr/>
          <p:nvPr/>
        </p:nvSpPr>
        <p:spPr>
          <a:xfrm>
            <a:off x="636833" y="5367957"/>
            <a:ext cx="10787606" cy="830956"/>
          </a:xfrm>
          <a:prstGeom prst="rect">
            <a:avLst/>
          </a:prstGeom>
          <a:noFill/>
          <a:ln>
            <a:noFill/>
          </a:ln>
        </p:spPr>
        <p:txBody>
          <a:bodyPr spcFirstLastPara="1" wrap="square" lIns="91425" tIns="45700" rIns="91425" bIns="45700" anchor="t" anchorCtr="0">
            <a:spAutoFit/>
          </a:bodyPr>
          <a:lstStyle/>
          <a:p>
            <a:pPr marL="0" indent="0" algn="just">
              <a:buNone/>
            </a:pPr>
            <a:r>
              <a:rPr lang="en-US" sz="1200" b="1" dirty="0"/>
              <a:t>[23] </a:t>
            </a:r>
            <a:r>
              <a:rPr lang="en-US" sz="1200" dirty="0"/>
              <a:t>S. A. </a:t>
            </a:r>
            <a:r>
              <a:rPr lang="en-US" sz="1200" dirty="0" err="1"/>
              <a:t>Alsuhibany</a:t>
            </a:r>
            <a:r>
              <a:rPr lang="en-US" sz="1200" dirty="0"/>
              <a:t>, S. Abdel-</a:t>
            </a:r>
            <a:r>
              <a:rPr lang="en-US" sz="1200" dirty="0" err="1"/>
              <a:t>Khalek</a:t>
            </a:r>
            <a:r>
              <a:rPr lang="en-US" sz="1200" dirty="0"/>
              <a:t>, A. </a:t>
            </a:r>
            <a:r>
              <a:rPr lang="en-US" sz="1200" dirty="0" err="1"/>
              <a:t>Algarni</a:t>
            </a:r>
            <a:r>
              <a:rPr lang="en-US" sz="1200" dirty="0"/>
              <a:t>, A. </a:t>
            </a:r>
            <a:r>
              <a:rPr lang="en-US" sz="1200" dirty="0" err="1"/>
              <a:t>Fayomi</a:t>
            </a:r>
            <a:r>
              <a:rPr lang="en-US" sz="1200" dirty="0"/>
              <a:t>, D. Gupta, V. Kumar, and R. F. Mansour, “Ensemble of deep learning based clinical decision support system for chronic kidney disease diagnosis in medical internet of things environment,” Computational Intelligence and Neuroscience, vol. 2021, 2021. </a:t>
            </a:r>
          </a:p>
          <a:p>
            <a:pPr marL="0" indent="0" algn="just">
              <a:buNone/>
            </a:pPr>
            <a:endParaRPr lang="en-US" sz="1200" dirty="0"/>
          </a:p>
          <a:p>
            <a:pPr marL="0" indent="0" algn="just">
              <a:buNone/>
            </a:pPr>
            <a:r>
              <a:rPr lang="en-US" sz="1200" dirty="0">
                <a:latin typeface="Comic Sans MS" panose="030F0702030302020204" pitchFamily="66" charset="0"/>
              </a:rPr>
              <a:t>[30] </a:t>
            </a:r>
            <a:r>
              <a:rPr lang="en-US" sz="1200" dirty="0"/>
              <a:t>M. A. Khan, “An </a:t>
            </a:r>
            <a:r>
              <a:rPr lang="en-US" sz="1200" dirty="0" err="1"/>
              <a:t>iot</a:t>
            </a:r>
            <a:r>
              <a:rPr lang="en-US" sz="1200" dirty="0"/>
              <a:t> framework for heart disease prediction based on </a:t>
            </a:r>
            <a:r>
              <a:rPr lang="en-US" sz="1200" dirty="0" err="1"/>
              <a:t>mdcnn</a:t>
            </a:r>
            <a:r>
              <a:rPr lang="en-US" sz="1200" dirty="0"/>
              <a:t> classifier,” IEEE Access, vol. 8, pp. 34 717–34 727, 2020</a:t>
            </a:r>
            <a:endParaRPr lang="en-US" sz="1200" dirty="0">
              <a:latin typeface="Comic Sans MS" panose="030F0702030302020204" pitchFamily="66" charset="0"/>
            </a:endParaRPr>
          </a:p>
        </p:txBody>
      </p:sp>
    </p:spTree>
    <p:extLst>
      <p:ext uri="{BB962C8B-B14F-4D97-AF65-F5344CB8AC3E}">
        <p14:creationId xmlns:p14="http://schemas.microsoft.com/office/powerpoint/2010/main" val="157563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741829" y="242047"/>
            <a:ext cx="10515600" cy="8569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Existing Works</a:t>
            </a:r>
            <a:endParaRPr lang="en-US" sz="4000" u="dbl" dirty="0">
              <a:uFill>
                <a:solidFill>
                  <a:srgbClr val="0070C0"/>
                </a:solidFill>
              </a:uFill>
              <a:latin typeface="Calibri" panose="020F0502020204030204" pitchFamily="34" charset="0"/>
              <a:cs typeface="Calibri" panose="020F0502020204030204" pitchFamily="34" charset="0"/>
            </a:endParaRPr>
          </a:p>
        </p:txBody>
      </p:sp>
      <p:pic>
        <p:nvPicPr>
          <p:cNvPr id="2" name="Graphic 1" descr="Open Book">
            <a:extLst>
              <a:ext uri="{FF2B5EF4-FFF2-40B4-BE49-F238E27FC236}">
                <a16:creationId xmlns:a16="http://schemas.microsoft.com/office/drawing/2014/main" id="{9A288536-A057-48D3-ACB3-5CC08DB8BCB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2396" y="288860"/>
            <a:ext cx="818865" cy="818865"/>
          </a:xfrm>
          <a:prstGeom prst="rect">
            <a:avLst/>
          </a:prstGeom>
        </p:spPr>
      </p:pic>
      <p:graphicFrame>
        <p:nvGraphicFramePr>
          <p:cNvPr id="5" name="Table 5">
            <a:extLst>
              <a:ext uri="{FF2B5EF4-FFF2-40B4-BE49-F238E27FC236}">
                <a16:creationId xmlns:a16="http://schemas.microsoft.com/office/drawing/2014/main" id="{9088EB54-B427-CD2B-8C35-1308A51493BA}"/>
              </a:ext>
            </a:extLst>
          </p:cNvPr>
          <p:cNvGraphicFramePr>
            <a:graphicFrameLocks noGrp="1"/>
          </p:cNvGraphicFramePr>
          <p:nvPr>
            <p:extLst>
              <p:ext uri="{D42A27DB-BD31-4B8C-83A1-F6EECF244321}">
                <p14:modId xmlns:p14="http://schemas.microsoft.com/office/powerpoint/2010/main" val="406198432"/>
              </p:ext>
            </p:extLst>
          </p:nvPr>
        </p:nvGraphicFramePr>
        <p:xfrm>
          <a:off x="636833" y="1238139"/>
          <a:ext cx="10939285" cy="3684538"/>
        </p:xfrm>
        <a:graphic>
          <a:graphicData uri="http://schemas.openxmlformats.org/drawingml/2006/table">
            <a:tbl>
              <a:tblPr firstRow="1" bandRow="1">
                <a:tableStyleId>{5C22544A-7EE6-4342-B048-85BDC9FD1C3A}</a:tableStyleId>
              </a:tblPr>
              <a:tblGrid>
                <a:gridCol w="1562755">
                  <a:extLst>
                    <a:ext uri="{9D8B030D-6E8A-4147-A177-3AD203B41FA5}">
                      <a16:colId xmlns:a16="http://schemas.microsoft.com/office/drawing/2014/main" val="3854522545"/>
                    </a:ext>
                  </a:extLst>
                </a:gridCol>
                <a:gridCol w="2560948">
                  <a:extLst>
                    <a:ext uri="{9D8B030D-6E8A-4147-A177-3AD203B41FA5}">
                      <a16:colId xmlns:a16="http://schemas.microsoft.com/office/drawing/2014/main" val="2488089114"/>
                    </a:ext>
                  </a:extLst>
                </a:gridCol>
                <a:gridCol w="782425">
                  <a:extLst>
                    <a:ext uri="{9D8B030D-6E8A-4147-A177-3AD203B41FA5}">
                      <a16:colId xmlns:a16="http://schemas.microsoft.com/office/drawing/2014/main" val="833462797"/>
                    </a:ext>
                  </a:extLst>
                </a:gridCol>
                <a:gridCol w="1451728">
                  <a:extLst>
                    <a:ext uri="{9D8B030D-6E8A-4147-A177-3AD203B41FA5}">
                      <a16:colId xmlns:a16="http://schemas.microsoft.com/office/drawing/2014/main" val="2117788001"/>
                    </a:ext>
                  </a:extLst>
                </a:gridCol>
                <a:gridCol w="1187777">
                  <a:extLst>
                    <a:ext uri="{9D8B030D-6E8A-4147-A177-3AD203B41FA5}">
                      <a16:colId xmlns:a16="http://schemas.microsoft.com/office/drawing/2014/main" val="3943322805"/>
                    </a:ext>
                  </a:extLst>
                </a:gridCol>
                <a:gridCol w="1140643">
                  <a:extLst>
                    <a:ext uri="{9D8B030D-6E8A-4147-A177-3AD203B41FA5}">
                      <a16:colId xmlns:a16="http://schemas.microsoft.com/office/drawing/2014/main" val="2944184244"/>
                    </a:ext>
                  </a:extLst>
                </a:gridCol>
                <a:gridCol w="2253009">
                  <a:extLst>
                    <a:ext uri="{9D8B030D-6E8A-4147-A177-3AD203B41FA5}">
                      <a16:colId xmlns:a16="http://schemas.microsoft.com/office/drawing/2014/main" val="867707491"/>
                    </a:ext>
                  </a:extLst>
                </a:gridCol>
              </a:tblGrid>
              <a:tr h="7193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mn-cs"/>
                        </a:rPr>
                        <a:t>Author &amp; Year</a:t>
                      </a:r>
                    </a:p>
                  </a:txBody>
                  <a:tcPr>
                    <a:lnB w="12700" cap="flat" cmpd="sng" algn="ctr">
                      <a:solidFill>
                        <a:schemeClr val="tx1"/>
                      </a:solidFill>
                      <a:prstDash val="solid"/>
                      <a:round/>
                      <a:headEnd type="none" w="med" len="med"/>
                      <a:tailEnd type="none" w="med" len="med"/>
                    </a:lnB>
                    <a:solidFill>
                      <a:srgbClr val="99CC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mn-cs"/>
                        </a:rPr>
                        <a:t>Contribution</a:t>
                      </a:r>
                    </a:p>
                    <a:p>
                      <a:endParaRPr lang="en-US" dirty="0">
                        <a:latin typeface="Comic Sans MS" panose="030F0702030302020204" pitchFamily="66" charset="0"/>
                      </a:endParaRPr>
                    </a:p>
                  </a:txBody>
                  <a:tcPr>
                    <a:lnR w="12700" cmpd="sng">
                      <a:noFill/>
                    </a:lnR>
                    <a:lnB w="12700" cap="flat" cmpd="sng" algn="ctr">
                      <a:solidFill>
                        <a:schemeClr val="tx1"/>
                      </a:solidFill>
                      <a:prstDash val="solid"/>
                      <a:round/>
                      <a:headEnd type="none" w="med" len="med"/>
                      <a:tailEnd type="none" w="med" len="med"/>
                    </a:lnB>
                    <a:solidFill>
                      <a:srgbClr val="99CC00"/>
                    </a:solidFill>
                  </a:tcPr>
                </a:tc>
                <a:tc>
                  <a:txBody>
                    <a:bodyPr/>
                    <a:lstStyle/>
                    <a:p>
                      <a:r>
                        <a:rPr lang="en-US" b="0" dirty="0">
                          <a:solidFill>
                            <a:schemeClr val="tx1"/>
                          </a:solidFill>
                          <a:latin typeface="Comic Sans MS" panose="030F0702030302020204" pitchFamily="66" charset="0"/>
                        </a:rPr>
                        <a:t>Plat-form</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CC00"/>
                    </a:solidFill>
                  </a:tcPr>
                </a:tc>
                <a:tc>
                  <a:txBody>
                    <a:bodyPr/>
                    <a:lstStyle/>
                    <a:p>
                      <a:r>
                        <a:rPr lang="en-US" b="0" dirty="0">
                          <a:solidFill>
                            <a:schemeClr val="tx1"/>
                          </a:solidFill>
                          <a:latin typeface="Comic Sans MS" panose="030F0702030302020204" pitchFamily="66" charset="0"/>
                        </a:rPr>
                        <a:t>Dataset</a:t>
                      </a:r>
                    </a:p>
                  </a:txBody>
                  <a:tcPr>
                    <a:lnL w="12700" cmpd="sng">
                      <a:noFill/>
                    </a:lnL>
                    <a:lnB w="12700" cap="flat" cmpd="sng" algn="ctr">
                      <a:solidFill>
                        <a:schemeClr val="tx1"/>
                      </a:solidFill>
                      <a:prstDash val="solid"/>
                      <a:round/>
                      <a:headEnd type="none" w="med" len="med"/>
                      <a:tailEnd type="none" w="med" len="med"/>
                    </a:lnB>
                    <a:solidFill>
                      <a:srgbClr val="99CC00"/>
                    </a:solidFill>
                  </a:tcPr>
                </a:tc>
                <a:tc>
                  <a:txBody>
                    <a:bodyPr/>
                    <a:lstStyle/>
                    <a:p>
                      <a:r>
                        <a:rPr lang="en-US" b="0" dirty="0">
                          <a:solidFill>
                            <a:schemeClr val="tx1"/>
                          </a:solidFill>
                          <a:latin typeface="Comic Sans MS" panose="030F0702030302020204" pitchFamily="66" charset="0"/>
                        </a:rPr>
                        <a:t>Feature Selection</a:t>
                      </a:r>
                    </a:p>
                  </a:txBody>
                  <a:tcPr>
                    <a:lnB w="12700" cap="flat" cmpd="sng" algn="ctr">
                      <a:solidFill>
                        <a:schemeClr val="tx1"/>
                      </a:solidFill>
                      <a:prstDash val="solid"/>
                      <a:round/>
                      <a:headEnd type="none" w="med" len="med"/>
                      <a:tailEnd type="none" w="med" len="med"/>
                    </a:lnB>
                    <a:solidFill>
                      <a:srgbClr val="99CC00"/>
                    </a:solidFill>
                  </a:tcPr>
                </a:tc>
                <a:tc>
                  <a:txBody>
                    <a:bodyPr/>
                    <a:lstStyle/>
                    <a:p>
                      <a:r>
                        <a:rPr lang="en-US" b="0" dirty="0">
                          <a:solidFill>
                            <a:schemeClr val="tx1"/>
                          </a:solidFill>
                          <a:latin typeface="Comic Sans MS" panose="030F0702030302020204" pitchFamily="66" charset="0"/>
                        </a:rPr>
                        <a:t>Accuracy</a:t>
                      </a:r>
                    </a:p>
                  </a:txBody>
                  <a:tcPr>
                    <a:lnB w="12700" cap="flat" cmpd="sng" algn="ctr">
                      <a:solidFill>
                        <a:schemeClr val="tx1"/>
                      </a:solidFill>
                      <a:prstDash val="solid"/>
                      <a:round/>
                      <a:headEnd type="none" w="med" len="med"/>
                      <a:tailEnd type="none" w="med" len="med"/>
                    </a:lnB>
                    <a:solidFill>
                      <a:srgbClr val="99CC00"/>
                    </a:solidFill>
                  </a:tcPr>
                </a:tc>
                <a:tc>
                  <a:txBody>
                    <a:bodyPr/>
                    <a:lstStyle/>
                    <a:p>
                      <a:pPr algn="ctr"/>
                      <a:r>
                        <a:rPr lang="en-US" b="0" dirty="0">
                          <a:solidFill>
                            <a:schemeClr val="tx1"/>
                          </a:solidFill>
                          <a:latin typeface="Comic Sans MS" panose="030F0702030302020204" pitchFamily="66" charset="0"/>
                        </a:rPr>
                        <a:t>Limitations</a:t>
                      </a:r>
                    </a:p>
                  </a:txBody>
                  <a:tcPr>
                    <a:lnB w="12700" cap="flat" cmpd="sng" algn="ctr">
                      <a:solidFill>
                        <a:schemeClr val="tx1"/>
                      </a:solidFill>
                      <a:prstDash val="solid"/>
                      <a:round/>
                      <a:headEnd type="none" w="med" len="med"/>
                      <a:tailEnd type="none" w="med" len="med"/>
                    </a:lnB>
                    <a:solidFill>
                      <a:srgbClr val="99CC00"/>
                    </a:solidFill>
                  </a:tcPr>
                </a:tc>
                <a:extLst>
                  <a:ext uri="{0D108BD9-81ED-4DB2-BD59-A6C34878D82A}">
                    <a16:rowId xmlns:a16="http://schemas.microsoft.com/office/drawing/2014/main" val="4090513299"/>
                  </a:ext>
                </a:extLst>
              </a:tr>
              <a:tr h="1502189">
                <a:tc>
                  <a:txBody>
                    <a:bodyPr/>
                    <a:lstStyle/>
                    <a:p>
                      <a:pPr algn="ctr"/>
                      <a:r>
                        <a:rPr lang="en-US" dirty="0" err="1">
                          <a:latin typeface="Comic Sans MS" panose="030F0702030302020204" pitchFamily="66" charset="0"/>
                        </a:rPr>
                        <a:t>Poonia</a:t>
                      </a:r>
                      <a:r>
                        <a:rPr lang="en-US" dirty="0">
                          <a:latin typeface="Comic Sans MS" panose="030F0702030302020204" pitchFamily="66" charset="0"/>
                        </a:rPr>
                        <a:t>, Ramesh Chandra, et al.</a:t>
                      </a:r>
                    </a:p>
                    <a:p>
                      <a:pPr algn="ctr"/>
                      <a:r>
                        <a:rPr lang="en-US" dirty="0">
                          <a:latin typeface="Comic Sans MS" panose="030F0702030302020204" pitchFamily="66" charset="0"/>
                        </a:rPr>
                        <a:t>(2022) [29]</a:t>
                      </a:r>
                      <a:endParaRPr lang="en-US" b="0" i="0" dirty="0">
                        <a:solidFill>
                          <a:schemeClr val="tx1"/>
                        </a:solidFill>
                        <a:latin typeface="Comic Sans MS" panose="030F0702030302020204" pitchFamily="66"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mic Sans MS" panose="030F0702030302020204" pitchFamily="66" charset="0"/>
                        </a:rPr>
                        <a:t>Intelligent diagnostic prediction using </a:t>
                      </a:r>
                      <a:r>
                        <a:rPr lang="en-US" b="1" dirty="0">
                          <a:latin typeface="Comic Sans MS" panose="030F0702030302020204" pitchFamily="66" charset="0"/>
                        </a:rPr>
                        <a:t>KNN, ANN, SVM</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UCI Repository Dataset (400)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Chi squared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98.75%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5034883"/>
                  </a:ext>
                </a:extLst>
              </a:tr>
              <a:tr h="909602">
                <a:tc>
                  <a:txBody>
                    <a:bodyPr/>
                    <a:lstStyle/>
                    <a:p>
                      <a:pPr algn="ctr"/>
                      <a:r>
                        <a:rPr lang="en-US" sz="1800" b="0" i="0" kern="1200" dirty="0" err="1">
                          <a:solidFill>
                            <a:schemeClr val="tx1"/>
                          </a:solidFill>
                          <a:effectLst/>
                          <a:latin typeface="Comic Sans MS" panose="030F0702030302020204" pitchFamily="66" charset="0"/>
                          <a:ea typeface="+mn-ea"/>
                          <a:cs typeface="+mn-cs"/>
                        </a:rPr>
                        <a:t>Arulanthu</a:t>
                      </a:r>
                      <a:r>
                        <a:rPr lang="en-US" sz="1800" b="0" i="0" kern="1200" dirty="0">
                          <a:solidFill>
                            <a:schemeClr val="tx1"/>
                          </a:solidFill>
                          <a:effectLst/>
                          <a:latin typeface="Comic Sans MS" panose="030F0702030302020204" pitchFamily="66" charset="0"/>
                          <a:ea typeface="+mn-ea"/>
                          <a:cs typeface="+mn-cs"/>
                        </a:rPr>
                        <a:t>, Pramila et al.</a:t>
                      </a:r>
                    </a:p>
                    <a:p>
                      <a:pPr algn="ctr"/>
                      <a:r>
                        <a:rPr lang="en-US" sz="1800" b="0" i="0" kern="1200" dirty="0">
                          <a:solidFill>
                            <a:schemeClr val="tx1"/>
                          </a:solidFill>
                          <a:effectLst/>
                          <a:latin typeface="Comic Sans MS" panose="030F0702030302020204" pitchFamily="66" charset="0"/>
                          <a:ea typeface="+mn-ea"/>
                          <a:cs typeface="+mn-cs"/>
                        </a:rPr>
                        <a:t>(2020) [18]</a:t>
                      </a:r>
                      <a:endParaRPr lang="en-US" b="0" i="0" dirty="0">
                        <a:solidFill>
                          <a:schemeClr val="tx1"/>
                        </a:solidFill>
                        <a:latin typeface="Comic Sans MS" panose="030F0702030302020204" pitchFamily="66"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Comic Sans MS" panose="030F0702030302020204" pitchFamily="66" charset="0"/>
                        </a:rPr>
                        <a:t>Online medical decision support system (OMDSS)</a:t>
                      </a:r>
                      <a:endParaRPr lang="en-US" b="1" dirty="0">
                        <a:latin typeface="Comic Sans MS" panose="030F0702030302020204" pitchFamily="66"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IoT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UCI Repository Dataset (400)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Comic Sans MS" panose="030F0702030302020204" pitchFamily="66" charset="0"/>
                        </a:rPr>
                        <a:t>97.75%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 typeface="Arial" panose="020B0604020202020204" pitchFamily="34" charset="0"/>
                        <a:buChar char="•"/>
                      </a:pPr>
                      <a:r>
                        <a:rPr lang="en-US" b="0" dirty="0">
                          <a:solidFill>
                            <a:schemeClr val="tx1"/>
                          </a:solidFill>
                          <a:latin typeface="Comic Sans MS" panose="030F0702030302020204" pitchFamily="66" charset="0"/>
                        </a:rPr>
                        <a:t>No clustering technique</a:t>
                      </a:r>
                    </a:p>
                    <a:p>
                      <a:pPr marL="285750" indent="-285750" algn="l">
                        <a:buFont typeface="Arial" panose="020B0604020202020204" pitchFamily="34" charset="0"/>
                        <a:buChar char="•"/>
                      </a:pPr>
                      <a:r>
                        <a:rPr lang="en-US" b="0" dirty="0">
                          <a:solidFill>
                            <a:schemeClr val="tx1"/>
                          </a:solidFill>
                          <a:latin typeface="Comic Sans MS" panose="030F0702030302020204" pitchFamily="66" charset="0"/>
                        </a:rPr>
                        <a:t>No use of feature selection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7524832"/>
                  </a:ext>
                </a:extLst>
              </a:tr>
            </a:tbl>
          </a:graphicData>
        </a:graphic>
      </p:graphicFrame>
      <p:sp>
        <p:nvSpPr>
          <p:cNvPr id="6" name="Google Shape;371;p14">
            <a:extLst>
              <a:ext uri="{FF2B5EF4-FFF2-40B4-BE49-F238E27FC236}">
                <a16:creationId xmlns:a16="http://schemas.microsoft.com/office/drawing/2014/main" id="{A47B9EFB-D73F-406C-9EAC-2677C8ECFEAF}"/>
              </a:ext>
            </a:extLst>
          </p:cNvPr>
          <p:cNvSpPr/>
          <p:nvPr/>
        </p:nvSpPr>
        <p:spPr>
          <a:xfrm>
            <a:off x="636833" y="5367957"/>
            <a:ext cx="10787606" cy="1015622"/>
          </a:xfrm>
          <a:prstGeom prst="rect">
            <a:avLst/>
          </a:prstGeom>
          <a:noFill/>
          <a:ln>
            <a:noFill/>
          </a:ln>
        </p:spPr>
        <p:txBody>
          <a:bodyPr spcFirstLastPara="1" wrap="square" lIns="91425" tIns="45700" rIns="91425" bIns="45700" anchor="t" anchorCtr="0">
            <a:spAutoFit/>
          </a:bodyPr>
          <a:lstStyle/>
          <a:p>
            <a:pPr marL="0" indent="0" algn="just">
              <a:buNone/>
            </a:pPr>
            <a:r>
              <a:rPr lang="en-US" sz="1200" b="1" dirty="0"/>
              <a:t>[29] </a:t>
            </a:r>
            <a:r>
              <a:rPr lang="en-US" sz="1200" dirty="0"/>
              <a:t>R. C. </a:t>
            </a:r>
            <a:r>
              <a:rPr lang="en-US" sz="1200" dirty="0" err="1"/>
              <a:t>Poonia</a:t>
            </a:r>
            <a:r>
              <a:rPr lang="en-US" sz="1200" dirty="0"/>
              <a:t>, M. K. Gupta, I. </a:t>
            </a:r>
            <a:r>
              <a:rPr lang="en-US" sz="1200" dirty="0" err="1"/>
              <a:t>Abunadi</a:t>
            </a:r>
            <a:r>
              <a:rPr lang="en-US" sz="1200" dirty="0"/>
              <a:t>, A. A. </a:t>
            </a:r>
            <a:r>
              <a:rPr lang="en-US" sz="1200" dirty="0" err="1"/>
              <a:t>Albraikan</a:t>
            </a:r>
            <a:r>
              <a:rPr lang="en-US" sz="1200" dirty="0"/>
              <a:t>, F. N. Al-</a:t>
            </a:r>
            <a:r>
              <a:rPr lang="en-US" sz="1200" dirty="0" err="1"/>
              <a:t>Wesabi</a:t>
            </a:r>
            <a:r>
              <a:rPr lang="en-US" sz="1200" dirty="0"/>
              <a:t>, and M. A. Hamza, “Intelligent diagnostic prediction and classification models for detection of kidney disease,” in Healthcare, vol. 10, no. 2. MDPI, 2022, p. 371. </a:t>
            </a:r>
          </a:p>
          <a:p>
            <a:pPr marL="0" indent="0" algn="just">
              <a:buNone/>
            </a:pPr>
            <a:endParaRPr lang="en-US" sz="1200" dirty="0"/>
          </a:p>
          <a:p>
            <a:pPr marL="0" indent="0" algn="just">
              <a:buNone/>
            </a:pPr>
            <a:r>
              <a:rPr lang="en-US" sz="1200" dirty="0">
                <a:latin typeface="Comic Sans MS" panose="030F0702030302020204" pitchFamily="66" charset="0"/>
              </a:rPr>
              <a:t>[18] </a:t>
            </a:r>
            <a:r>
              <a:rPr lang="en-US" sz="1200" dirty="0"/>
              <a:t>P. </a:t>
            </a:r>
            <a:r>
              <a:rPr lang="en-US" sz="1200" dirty="0" err="1"/>
              <a:t>Arulanthu</a:t>
            </a:r>
            <a:r>
              <a:rPr lang="en-US" sz="1200" dirty="0"/>
              <a:t> and E. Perumal, “An intelligent </a:t>
            </a:r>
            <a:r>
              <a:rPr lang="en-US" sz="1200" dirty="0" err="1"/>
              <a:t>iot</a:t>
            </a:r>
            <a:r>
              <a:rPr lang="en-US" sz="1200" dirty="0"/>
              <a:t> with cloud centric medical decision support system for chronic kidney disease prediction,” International Journal of Imaging Systems and Technology, vol. 30, no. 3, pp. 815–827, 2020.</a:t>
            </a:r>
            <a:endParaRPr lang="en-US" sz="1200" dirty="0">
              <a:latin typeface="Comic Sans MS" panose="030F0702030302020204" pitchFamily="66" charset="0"/>
            </a:endParaRPr>
          </a:p>
        </p:txBody>
      </p:sp>
    </p:spTree>
    <p:extLst>
      <p:ext uri="{BB962C8B-B14F-4D97-AF65-F5344CB8AC3E}">
        <p14:creationId xmlns:p14="http://schemas.microsoft.com/office/powerpoint/2010/main" val="1730534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BF7846-DB73-4DDE-92AD-C562FF8C2B22}"/>
              </a:ext>
            </a:extLst>
          </p:cNvPr>
          <p:cNvSpPr>
            <a:spLocks noGrp="1"/>
          </p:cNvSpPr>
          <p:nvPr>
            <p:ph type="title"/>
          </p:nvPr>
        </p:nvSpPr>
        <p:spPr>
          <a:xfrm>
            <a:off x="491971" y="169818"/>
            <a:ext cx="10515600" cy="797850"/>
          </a:xfrm>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Presentation Agenda</a:t>
            </a:r>
          </a:p>
        </p:txBody>
      </p:sp>
      <p:sp>
        <p:nvSpPr>
          <p:cNvPr id="15" name="Oval 14">
            <a:extLst>
              <a:ext uri="{FF2B5EF4-FFF2-40B4-BE49-F238E27FC236}">
                <a16:creationId xmlns:a16="http://schemas.microsoft.com/office/drawing/2014/main" id="{D1567732-5465-47CF-A86E-FA787828AFCB}"/>
              </a:ext>
            </a:extLst>
          </p:cNvPr>
          <p:cNvSpPr/>
          <p:nvPr/>
        </p:nvSpPr>
        <p:spPr>
          <a:xfrm>
            <a:off x="2889585" y="992820"/>
            <a:ext cx="797955" cy="638053"/>
          </a:xfrm>
          <a:prstGeom prst="ellipse">
            <a:avLst/>
          </a:pr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Open Book">
            <a:extLst>
              <a:ext uri="{FF2B5EF4-FFF2-40B4-BE49-F238E27FC236}">
                <a16:creationId xmlns:a16="http://schemas.microsoft.com/office/drawing/2014/main" id="{6E77C8CB-4446-4779-B5B8-DD3AF98C353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6484" y="4156873"/>
            <a:ext cx="653185" cy="405415"/>
          </a:xfrm>
          <a:prstGeom prst="rect">
            <a:avLst/>
          </a:prstGeom>
        </p:spPr>
      </p:pic>
      <p:pic>
        <p:nvPicPr>
          <p:cNvPr id="18" name="Graphic 17" descr="Blackboard">
            <a:extLst>
              <a:ext uri="{FF2B5EF4-FFF2-40B4-BE49-F238E27FC236}">
                <a16:creationId xmlns:a16="http://schemas.microsoft.com/office/drawing/2014/main" id="{5B50E882-88F1-4421-A787-D7B2C589C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1374" y="4602187"/>
            <a:ext cx="615193" cy="574111"/>
          </a:xfrm>
          <a:prstGeom prst="rect">
            <a:avLst/>
          </a:prstGeom>
        </p:spPr>
      </p:pic>
      <p:pic>
        <p:nvPicPr>
          <p:cNvPr id="19" name="Content Placeholder 4" descr="Scales of Justice">
            <a:extLst>
              <a:ext uri="{FF2B5EF4-FFF2-40B4-BE49-F238E27FC236}">
                <a16:creationId xmlns:a16="http://schemas.microsoft.com/office/drawing/2014/main" id="{7A89B207-DB77-4668-A771-3ABF54592CF3}"/>
              </a:ext>
            </a:extLst>
          </p:cNvPr>
          <p:cNvPicPr>
            <a:picLocks noChangeAspect="1"/>
          </p:cNvPicPr>
          <p:nvPr/>
        </p:nvPicPr>
        <p:blipFill>
          <a:blip r:embed="rId7" cstate="hqprint">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975484" y="5216197"/>
            <a:ext cx="733147" cy="618861"/>
          </a:xfrm>
          <a:prstGeom prst="rect">
            <a:avLst/>
          </a:prstGeom>
        </p:spPr>
      </p:pic>
      <p:pic>
        <p:nvPicPr>
          <p:cNvPr id="20" name="Graphic 3" descr="Books on Shelf">
            <a:extLst>
              <a:ext uri="{FF2B5EF4-FFF2-40B4-BE49-F238E27FC236}">
                <a16:creationId xmlns:a16="http://schemas.microsoft.com/office/drawing/2014/main" id="{E90AADD5-F8C8-4546-8CF2-3CA8D2CE495B}"/>
              </a:ext>
            </a:extLst>
          </p:cNvPr>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975484" y="5909016"/>
            <a:ext cx="797954" cy="678221"/>
          </a:xfrm>
          <a:prstGeom prst="rect">
            <a:avLst/>
          </a:prstGeom>
        </p:spPr>
      </p:pic>
      <p:sp>
        <p:nvSpPr>
          <p:cNvPr id="6" name="Title 1">
            <a:extLst>
              <a:ext uri="{FF2B5EF4-FFF2-40B4-BE49-F238E27FC236}">
                <a16:creationId xmlns:a16="http://schemas.microsoft.com/office/drawing/2014/main" id="{E24E2E54-40E4-77B6-FCAF-647A2528B499}"/>
              </a:ext>
            </a:extLst>
          </p:cNvPr>
          <p:cNvSpPr txBox="1">
            <a:spLocks/>
          </p:cNvSpPr>
          <p:nvPr/>
        </p:nvSpPr>
        <p:spPr>
          <a:xfrm>
            <a:off x="3759890" y="157551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A3574A4-E5EA-844C-CA4B-19915227C329}"/>
              </a:ext>
            </a:extLst>
          </p:cNvPr>
          <p:cNvPicPr>
            <a:picLocks noChangeAspect="1"/>
          </p:cNvPicPr>
          <p:nvPr/>
        </p:nvPicPr>
        <p:blipFill rotWithShape="1">
          <a:blip r:embed="rId11">
            <a:extLst>
              <a:ext uri="{28A0092B-C50C-407E-A947-70E740481C1C}">
                <a14:useLocalDpi xmlns:a14="http://schemas.microsoft.com/office/drawing/2010/main" val="0"/>
              </a:ext>
            </a:extLst>
          </a:blip>
          <a:srcRect t="-1" b="8119"/>
          <a:stretch/>
        </p:blipFill>
        <p:spPr>
          <a:xfrm>
            <a:off x="2963734" y="1656025"/>
            <a:ext cx="723806" cy="400704"/>
          </a:xfrm>
          <a:prstGeom prst="rect">
            <a:avLst/>
          </a:prstGeom>
        </p:spPr>
      </p:pic>
      <p:sp>
        <p:nvSpPr>
          <p:cNvPr id="10" name="Title 1">
            <a:extLst>
              <a:ext uri="{FF2B5EF4-FFF2-40B4-BE49-F238E27FC236}">
                <a16:creationId xmlns:a16="http://schemas.microsoft.com/office/drawing/2014/main" id="{A7C4E643-95D0-F5C4-6B27-61BFE13DDE5F}"/>
              </a:ext>
            </a:extLst>
          </p:cNvPr>
          <p:cNvSpPr txBox="1">
            <a:spLocks/>
          </p:cNvSpPr>
          <p:nvPr/>
        </p:nvSpPr>
        <p:spPr>
          <a:xfrm>
            <a:off x="3759890" y="999902"/>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rgbClr val="FF0000"/>
                </a:solidFill>
                <a:effectLst>
                  <a:outerShdw dist="38100" dir="2700000" algn="bl" rotWithShape="0">
                    <a:schemeClr val="accent5"/>
                  </a:outerShdw>
                </a:effectLst>
              </a:rPr>
              <a:t>Introduction </a:t>
            </a:r>
            <a:endParaRPr lang="en-US" sz="3600" b="1" u="dbl" dirty="0">
              <a:ln w="13462">
                <a:solidFill>
                  <a:schemeClr val="bg1"/>
                </a:solidFill>
                <a:prstDash val="solid"/>
              </a:ln>
              <a:solidFill>
                <a:srgbClr val="FF0000"/>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48644512-6F43-DA71-DA23-2A0F42221609}"/>
              </a:ext>
            </a:extLst>
          </p:cNvPr>
          <p:cNvSpPr txBox="1">
            <a:spLocks/>
          </p:cNvSpPr>
          <p:nvPr/>
        </p:nvSpPr>
        <p:spPr>
          <a:xfrm>
            <a:off x="3759890" y="2140804"/>
            <a:ext cx="8110491" cy="69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Statement </a:t>
            </a:r>
            <a:endParaRPr lang="en-US" sz="35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67E93D4-59D0-EF24-DB34-924D5EB33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6461" y="2142008"/>
            <a:ext cx="769740" cy="618861"/>
          </a:xfrm>
          <a:prstGeom prst="rect">
            <a:avLst/>
          </a:prstGeom>
        </p:spPr>
      </p:pic>
      <p:sp>
        <p:nvSpPr>
          <p:cNvPr id="21" name="Title 1">
            <a:extLst>
              <a:ext uri="{FF2B5EF4-FFF2-40B4-BE49-F238E27FC236}">
                <a16:creationId xmlns:a16="http://schemas.microsoft.com/office/drawing/2014/main" id="{2BC66CC5-2ABB-C793-B63D-DDAB6E24E00C}"/>
              </a:ext>
            </a:extLst>
          </p:cNvPr>
          <p:cNvSpPr txBox="1">
            <a:spLocks/>
          </p:cNvSpPr>
          <p:nvPr/>
        </p:nvSpPr>
        <p:spPr>
          <a:xfrm>
            <a:off x="3734113" y="2804853"/>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DF4BC9F2-05B1-2380-5AEF-2E372C2CAB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6485" y="2835602"/>
            <a:ext cx="677872" cy="574111"/>
          </a:xfrm>
          <a:prstGeom prst="rect">
            <a:avLst/>
          </a:prstGeom>
        </p:spPr>
      </p:pic>
      <p:sp>
        <p:nvSpPr>
          <p:cNvPr id="23" name="Title 1">
            <a:extLst>
              <a:ext uri="{FF2B5EF4-FFF2-40B4-BE49-F238E27FC236}">
                <a16:creationId xmlns:a16="http://schemas.microsoft.com/office/drawing/2014/main" id="{9592999A-8AE9-3ACF-23A4-04EA6A0A1867}"/>
              </a:ext>
            </a:extLst>
          </p:cNvPr>
          <p:cNvSpPr txBox="1">
            <a:spLocks/>
          </p:cNvSpPr>
          <p:nvPr/>
        </p:nvSpPr>
        <p:spPr>
          <a:xfrm>
            <a:off x="3746018" y="344110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Contribution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240C5969-047E-979F-5918-877775E7F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6484" y="3516387"/>
            <a:ext cx="592419" cy="477024"/>
          </a:xfrm>
          <a:prstGeom prst="rect">
            <a:avLst/>
          </a:prstGeom>
        </p:spPr>
      </p:pic>
      <p:sp>
        <p:nvSpPr>
          <p:cNvPr id="25" name="Title 3">
            <a:extLst>
              <a:ext uri="{FF2B5EF4-FFF2-40B4-BE49-F238E27FC236}">
                <a16:creationId xmlns:a16="http://schemas.microsoft.com/office/drawing/2014/main" id="{E33F4172-0E32-8CB6-0653-720883A34A29}"/>
              </a:ext>
            </a:extLst>
          </p:cNvPr>
          <p:cNvSpPr txBox="1">
            <a:spLocks/>
          </p:cNvSpPr>
          <p:nvPr/>
        </p:nvSpPr>
        <p:spPr>
          <a:xfrm>
            <a:off x="3347089" y="3964114"/>
            <a:ext cx="3541388"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Existing Works</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6" name="Title 3">
            <a:extLst>
              <a:ext uri="{FF2B5EF4-FFF2-40B4-BE49-F238E27FC236}">
                <a16:creationId xmlns:a16="http://schemas.microsoft.com/office/drawing/2014/main" id="{8BCB4CFD-5504-9730-3456-C876FA3950F1}"/>
              </a:ext>
            </a:extLst>
          </p:cNvPr>
          <p:cNvSpPr txBox="1">
            <a:spLocks/>
          </p:cNvSpPr>
          <p:nvPr/>
        </p:nvSpPr>
        <p:spPr>
          <a:xfrm>
            <a:off x="3356447" y="4523041"/>
            <a:ext cx="6393840"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Proposed Methodology</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7" name="Title 1">
            <a:extLst>
              <a:ext uri="{FF2B5EF4-FFF2-40B4-BE49-F238E27FC236}">
                <a16:creationId xmlns:a16="http://schemas.microsoft.com/office/drawing/2014/main" id="{C10708A9-5CDC-EAA9-D9B9-1012970952F0}"/>
              </a:ext>
            </a:extLst>
          </p:cNvPr>
          <p:cNvSpPr txBox="1">
            <a:spLocks/>
          </p:cNvSpPr>
          <p:nvPr/>
        </p:nvSpPr>
        <p:spPr>
          <a:xfrm>
            <a:off x="3730073" y="5234847"/>
            <a:ext cx="7277498"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sp>
        <p:nvSpPr>
          <p:cNvPr id="28" name="Title 1">
            <a:extLst>
              <a:ext uri="{FF2B5EF4-FFF2-40B4-BE49-F238E27FC236}">
                <a16:creationId xmlns:a16="http://schemas.microsoft.com/office/drawing/2014/main" id="{DD14E321-B23F-365A-7E12-DE6560D9A0FC}"/>
              </a:ext>
            </a:extLst>
          </p:cNvPr>
          <p:cNvSpPr txBox="1">
            <a:spLocks/>
          </p:cNvSpPr>
          <p:nvPr/>
        </p:nvSpPr>
        <p:spPr>
          <a:xfrm>
            <a:off x="3730073" y="5938049"/>
            <a:ext cx="6953465"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spTree>
    <p:extLst>
      <p:ext uri="{BB962C8B-B14F-4D97-AF65-F5344CB8AC3E}">
        <p14:creationId xmlns:p14="http://schemas.microsoft.com/office/powerpoint/2010/main" val="2372857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BF7846-DB73-4DDE-92AD-C562FF8C2B22}"/>
              </a:ext>
            </a:extLst>
          </p:cNvPr>
          <p:cNvSpPr>
            <a:spLocks noGrp="1"/>
          </p:cNvSpPr>
          <p:nvPr>
            <p:ph type="title"/>
          </p:nvPr>
        </p:nvSpPr>
        <p:spPr>
          <a:xfrm>
            <a:off x="491971" y="169818"/>
            <a:ext cx="10515600" cy="797850"/>
          </a:xfrm>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Presentation Agenda</a:t>
            </a:r>
          </a:p>
        </p:txBody>
      </p:sp>
      <p:sp>
        <p:nvSpPr>
          <p:cNvPr id="15" name="Oval 14">
            <a:extLst>
              <a:ext uri="{FF2B5EF4-FFF2-40B4-BE49-F238E27FC236}">
                <a16:creationId xmlns:a16="http://schemas.microsoft.com/office/drawing/2014/main" id="{D1567732-5465-47CF-A86E-FA787828AFCB}"/>
              </a:ext>
            </a:extLst>
          </p:cNvPr>
          <p:cNvSpPr/>
          <p:nvPr/>
        </p:nvSpPr>
        <p:spPr>
          <a:xfrm>
            <a:off x="2889585" y="992820"/>
            <a:ext cx="797955" cy="638053"/>
          </a:xfrm>
          <a:prstGeom prst="ellipse">
            <a:avLst/>
          </a:pr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Open Book">
            <a:extLst>
              <a:ext uri="{FF2B5EF4-FFF2-40B4-BE49-F238E27FC236}">
                <a16:creationId xmlns:a16="http://schemas.microsoft.com/office/drawing/2014/main" id="{6E77C8CB-4446-4779-B5B8-DD3AF98C353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6484" y="4156873"/>
            <a:ext cx="653185" cy="405415"/>
          </a:xfrm>
          <a:prstGeom prst="rect">
            <a:avLst/>
          </a:prstGeom>
        </p:spPr>
      </p:pic>
      <p:pic>
        <p:nvPicPr>
          <p:cNvPr id="18" name="Graphic 17" descr="Blackboard">
            <a:extLst>
              <a:ext uri="{FF2B5EF4-FFF2-40B4-BE49-F238E27FC236}">
                <a16:creationId xmlns:a16="http://schemas.microsoft.com/office/drawing/2014/main" id="{5B50E882-88F1-4421-A787-D7B2C589C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1374" y="4602187"/>
            <a:ext cx="615193" cy="574111"/>
          </a:xfrm>
          <a:prstGeom prst="rect">
            <a:avLst/>
          </a:prstGeom>
        </p:spPr>
      </p:pic>
      <p:pic>
        <p:nvPicPr>
          <p:cNvPr id="19" name="Content Placeholder 4" descr="Scales of Justice">
            <a:extLst>
              <a:ext uri="{FF2B5EF4-FFF2-40B4-BE49-F238E27FC236}">
                <a16:creationId xmlns:a16="http://schemas.microsoft.com/office/drawing/2014/main" id="{7A89B207-DB77-4668-A771-3ABF54592CF3}"/>
              </a:ext>
            </a:extLst>
          </p:cNvPr>
          <p:cNvPicPr>
            <a:picLocks noChangeAspect="1"/>
          </p:cNvPicPr>
          <p:nvPr/>
        </p:nvPicPr>
        <p:blipFill>
          <a:blip r:embed="rId7" cstate="hqprint">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975484" y="5216197"/>
            <a:ext cx="733147" cy="618861"/>
          </a:xfrm>
          <a:prstGeom prst="rect">
            <a:avLst/>
          </a:prstGeom>
        </p:spPr>
      </p:pic>
      <p:pic>
        <p:nvPicPr>
          <p:cNvPr id="20" name="Graphic 3" descr="Books on Shelf">
            <a:extLst>
              <a:ext uri="{FF2B5EF4-FFF2-40B4-BE49-F238E27FC236}">
                <a16:creationId xmlns:a16="http://schemas.microsoft.com/office/drawing/2014/main" id="{E90AADD5-F8C8-4546-8CF2-3CA8D2CE495B}"/>
              </a:ext>
            </a:extLst>
          </p:cNvPr>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975484" y="5909016"/>
            <a:ext cx="797954" cy="678221"/>
          </a:xfrm>
          <a:prstGeom prst="rect">
            <a:avLst/>
          </a:prstGeom>
        </p:spPr>
      </p:pic>
      <p:sp>
        <p:nvSpPr>
          <p:cNvPr id="6" name="Title 1">
            <a:extLst>
              <a:ext uri="{FF2B5EF4-FFF2-40B4-BE49-F238E27FC236}">
                <a16:creationId xmlns:a16="http://schemas.microsoft.com/office/drawing/2014/main" id="{E24E2E54-40E4-77B6-FCAF-647A2528B499}"/>
              </a:ext>
            </a:extLst>
          </p:cNvPr>
          <p:cNvSpPr txBox="1">
            <a:spLocks/>
          </p:cNvSpPr>
          <p:nvPr/>
        </p:nvSpPr>
        <p:spPr>
          <a:xfrm>
            <a:off x="3759890" y="157551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A3574A4-E5EA-844C-CA4B-19915227C329}"/>
              </a:ext>
            </a:extLst>
          </p:cNvPr>
          <p:cNvPicPr>
            <a:picLocks noChangeAspect="1"/>
          </p:cNvPicPr>
          <p:nvPr/>
        </p:nvPicPr>
        <p:blipFill rotWithShape="1">
          <a:blip r:embed="rId11">
            <a:extLst>
              <a:ext uri="{28A0092B-C50C-407E-A947-70E740481C1C}">
                <a14:useLocalDpi xmlns:a14="http://schemas.microsoft.com/office/drawing/2010/main" val="0"/>
              </a:ext>
            </a:extLst>
          </a:blip>
          <a:srcRect t="-1" b="8119"/>
          <a:stretch/>
        </p:blipFill>
        <p:spPr>
          <a:xfrm>
            <a:off x="2963734" y="1656025"/>
            <a:ext cx="723806" cy="400704"/>
          </a:xfrm>
          <a:prstGeom prst="rect">
            <a:avLst/>
          </a:prstGeom>
        </p:spPr>
      </p:pic>
      <p:sp>
        <p:nvSpPr>
          <p:cNvPr id="10" name="Title 1">
            <a:extLst>
              <a:ext uri="{FF2B5EF4-FFF2-40B4-BE49-F238E27FC236}">
                <a16:creationId xmlns:a16="http://schemas.microsoft.com/office/drawing/2014/main" id="{A7C4E643-95D0-F5C4-6B27-61BFE13DDE5F}"/>
              </a:ext>
            </a:extLst>
          </p:cNvPr>
          <p:cNvSpPr txBox="1">
            <a:spLocks/>
          </p:cNvSpPr>
          <p:nvPr/>
        </p:nvSpPr>
        <p:spPr>
          <a:xfrm>
            <a:off x="3759890" y="999902"/>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48644512-6F43-DA71-DA23-2A0F42221609}"/>
              </a:ext>
            </a:extLst>
          </p:cNvPr>
          <p:cNvSpPr txBox="1">
            <a:spLocks/>
          </p:cNvSpPr>
          <p:nvPr/>
        </p:nvSpPr>
        <p:spPr>
          <a:xfrm>
            <a:off x="3759890" y="2140804"/>
            <a:ext cx="8110491" cy="69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Statement </a:t>
            </a:r>
            <a:endParaRPr lang="en-US" sz="35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67E93D4-59D0-EF24-DB34-924D5EB33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6461" y="2142008"/>
            <a:ext cx="769740" cy="618861"/>
          </a:xfrm>
          <a:prstGeom prst="rect">
            <a:avLst/>
          </a:prstGeom>
        </p:spPr>
      </p:pic>
      <p:sp>
        <p:nvSpPr>
          <p:cNvPr id="21" name="Title 1">
            <a:extLst>
              <a:ext uri="{FF2B5EF4-FFF2-40B4-BE49-F238E27FC236}">
                <a16:creationId xmlns:a16="http://schemas.microsoft.com/office/drawing/2014/main" id="{2BC66CC5-2ABB-C793-B63D-DDAB6E24E00C}"/>
              </a:ext>
            </a:extLst>
          </p:cNvPr>
          <p:cNvSpPr txBox="1">
            <a:spLocks/>
          </p:cNvSpPr>
          <p:nvPr/>
        </p:nvSpPr>
        <p:spPr>
          <a:xfrm>
            <a:off x="3734113" y="2804853"/>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DF4BC9F2-05B1-2380-5AEF-2E372C2CAB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6485" y="2835602"/>
            <a:ext cx="677872" cy="574111"/>
          </a:xfrm>
          <a:prstGeom prst="rect">
            <a:avLst/>
          </a:prstGeom>
        </p:spPr>
      </p:pic>
      <p:sp>
        <p:nvSpPr>
          <p:cNvPr id="23" name="Title 1">
            <a:extLst>
              <a:ext uri="{FF2B5EF4-FFF2-40B4-BE49-F238E27FC236}">
                <a16:creationId xmlns:a16="http://schemas.microsoft.com/office/drawing/2014/main" id="{9592999A-8AE9-3ACF-23A4-04EA6A0A1867}"/>
              </a:ext>
            </a:extLst>
          </p:cNvPr>
          <p:cNvSpPr txBox="1">
            <a:spLocks/>
          </p:cNvSpPr>
          <p:nvPr/>
        </p:nvSpPr>
        <p:spPr>
          <a:xfrm>
            <a:off x="3746018" y="344110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Contribution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240C5969-047E-979F-5918-877775E7F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6484" y="3516387"/>
            <a:ext cx="592419" cy="477024"/>
          </a:xfrm>
          <a:prstGeom prst="rect">
            <a:avLst/>
          </a:prstGeom>
        </p:spPr>
      </p:pic>
      <p:sp>
        <p:nvSpPr>
          <p:cNvPr id="25" name="Title 3">
            <a:extLst>
              <a:ext uri="{FF2B5EF4-FFF2-40B4-BE49-F238E27FC236}">
                <a16:creationId xmlns:a16="http://schemas.microsoft.com/office/drawing/2014/main" id="{E33F4172-0E32-8CB6-0653-720883A34A29}"/>
              </a:ext>
            </a:extLst>
          </p:cNvPr>
          <p:cNvSpPr txBox="1">
            <a:spLocks/>
          </p:cNvSpPr>
          <p:nvPr/>
        </p:nvSpPr>
        <p:spPr>
          <a:xfrm>
            <a:off x="3347089" y="3964114"/>
            <a:ext cx="3541388"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Existing Works</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6" name="Title 3">
            <a:extLst>
              <a:ext uri="{FF2B5EF4-FFF2-40B4-BE49-F238E27FC236}">
                <a16:creationId xmlns:a16="http://schemas.microsoft.com/office/drawing/2014/main" id="{8BCB4CFD-5504-9730-3456-C876FA3950F1}"/>
              </a:ext>
            </a:extLst>
          </p:cNvPr>
          <p:cNvSpPr txBox="1">
            <a:spLocks/>
          </p:cNvSpPr>
          <p:nvPr/>
        </p:nvSpPr>
        <p:spPr>
          <a:xfrm>
            <a:off x="3356447" y="4523041"/>
            <a:ext cx="6393840"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solidFill>
                  <a:srgbClr val="FF0000"/>
                </a:solidFill>
                <a:effectLst>
                  <a:innerShdw blurRad="177800">
                    <a:schemeClr val="accent3">
                      <a:lumMod val="50000"/>
                    </a:schemeClr>
                  </a:innerShdw>
                </a:effectLst>
              </a:rPr>
              <a:t>    </a:t>
            </a:r>
            <a:r>
              <a:rPr lang="en-US" sz="3500" b="1" dirty="0">
                <a:ln w="13462">
                  <a:solidFill>
                    <a:schemeClr val="bg1"/>
                  </a:solidFill>
                  <a:prstDash val="solid"/>
                </a:ln>
                <a:solidFill>
                  <a:srgbClr val="FF0000"/>
                </a:solidFill>
                <a:effectLst>
                  <a:outerShdw dist="38100" dir="2700000" algn="bl" rotWithShape="0">
                    <a:schemeClr val="accent5"/>
                  </a:outerShdw>
                </a:effectLst>
              </a:rPr>
              <a:t>Proposed Methodology</a:t>
            </a:r>
            <a:endParaRPr lang="en-US" sz="3500" u="dbl" dirty="0">
              <a:solidFill>
                <a:srgbClr val="FF0000"/>
              </a:solidFill>
              <a:uFill>
                <a:solidFill>
                  <a:srgbClr val="0070C0"/>
                </a:solidFill>
              </a:uFill>
              <a:latin typeface="Calibri" panose="020F0502020204030204" pitchFamily="34" charset="0"/>
              <a:cs typeface="Calibri" panose="020F0502020204030204" pitchFamily="34" charset="0"/>
            </a:endParaRPr>
          </a:p>
        </p:txBody>
      </p:sp>
      <p:sp>
        <p:nvSpPr>
          <p:cNvPr id="27" name="Title 1">
            <a:extLst>
              <a:ext uri="{FF2B5EF4-FFF2-40B4-BE49-F238E27FC236}">
                <a16:creationId xmlns:a16="http://schemas.microsoft.com/office/drawing/2014/main" id="{C10708A9-5CDC-EAA9-D9B9-1012970952F0}"/>
              </a:ext>
            </a:extLst>
          </p:cNvPr>
          <p:cNvSpPr txBox="1">
            <a:spLocks/>
          </p:cNvSpPr>
          <p:nvPr/>
        </p:nvSpPr>
        <p:spPr>
          <a:xfrm>
            <a:off x="3730073" y="5234847"/>
            <a:ext cx="7277498"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sp>
        <p:nvSpPr>
          <p:cNvPr id="28" name="Title 1">
            <a:extLst>
              <a:ext uri="{FF2B5EF4-FFF2-40B4-BE49-F238E27FC236}">
                <a16:creationId xmlns:a16="http://schemas.microsoft.com/office/drawing/2014/main" id="{DD14E321-B23F-365A-7E12-DE6560D9A0FC}"/>
              </a:ext>
            </a:extLst>
          </p:cNvPr>
          <p:cNvSpPr txBox="1">
            <a:spLocks/>
          </p:cNvSpPr>
          <p:nvPr/>
        </p:nvSpPr>
        <p:spPr>
          <a:xfrm>
            <a:off x="3730073" y="5938049"/>
            <a:ext cx="6953465"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spTree>
    <p:extLst>
      <p:ext uri="{BB962C8B-B14F-4D97-AF65-F5344CB8AC3E}">
        <p14:creationId xmlns:p14="http://schemas.microsoft.com/office/powerpoint/2010/main" val="131218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1268118" y="320573"/>
            <a:ext cx="10515600" cy="681916"/>
          </a:xfrm>
        </p:spPr>
        <p:txBody>
          <a:bodyPr>
            <a:normAutofit/>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Proposed System</a:t>
            </a:r>
            <a:endParaRPr lang="en-US" sz="40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C394F2DA-9BEA-464A-A657-C57F5B030B3B}"/>
              </a:ext>
            </a:extLst>
          </p:cNvPr>
          <p:cNvPicPr>
            <a:picLocks noChangeAspect="1"/>
          </p:cNvPicPr>
          <p:nvPr/>
        </p:nvPicPr>
        <p:blipFill rotWithShape="1">
          <a:blip r:embed="rId3">
            <a:extLst>
              <a:ext uri="{28A0092B-C50C-407E-A947-70E740481C1C}">
                <a14:useLocalDpi xmlns:a14="http://schemas.microsoft.com/office/drawing/2010/main" val="0"/>
              </a:ext>
            </a:extLst>
          </a:blip>
          <a:srcRect t="-1" b="8119"/>
          <a:stretch/>
        </p:blipFill>
        <p:spPr>
          <a:xfrm>
            <a:off x="304435" y="269717"/>
            <a:ext cx="760885" cy="846483"/>
          </a:xfrm>
          <a:prstGeom prst="rect">
            <a:avLst/>
          </a:prstGeom>
        </p:spPr>
      </p:pic>
      <p:pic>
        <p:nvPicPr>
          <p:cNvPr id="4" name="Picture 3">
            <a:extLst>
              <a:ext uri="{FF2B5EF4-FFF2-40B4-BE49-F238E27FC236}">
                <a16:creationId xmlns:a16="http://schemas.microsoft.com/office/drawing/2014/main" id="{E9FC1256-9475-EB7E-B1C6-34778E6B6A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2495" y="1044817"/>
            <a:ext cx="7315199" cy="5492610"/>
          </a:xfrm>
          <a:prstGeom prst="rect">
            <a:avLst/>
          </a:prstGeom>
        </p:spPr>
      </p:pic>
    </p:spTree>
    <p:extLst>
      <p:ext uri="{BB962C8B-B14F-4D97-AF65-F5344CB8AC3E}">
        <p14:creationId xmlns:p14="http://schemas.microsoft.com/office/powerpoint/2010/main" val="2142598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F2880C-8BAF-42CF-9CA6-95E0D92905CF}"/>
              </a:ext>
            </a:extLst>
          </p:cNvPr>
          <p:cNvSpPr>
            <a:spLocks noGrp="1"/>
          </p:cNvSpPr>
          <p:nvPr>
            <p:ph type="title"/>
          </p:nvPr>
        </p:nvSpPr>
        <p:spPr>
          <a:xfrm>
            <a:off x="838200" y="365126"/>
            <a:ext cx="10515600"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Collection</a:t>
            </a:r>
          </a:p>
        </p:txBody>
      </p:sp>
      <p:sp>
        <p:nvSpPr>
          <p:cNvPr id="13" name="Content Placeholder 12">
            <a:extLst>
              <a:ext uri="{FF2B5EF4-FFF2-40B4-BE49-F238E27FC236}">
                <a16:creationId xmlns:a16="http://schemas.microsoft.com/office/drawing/2014/main" id="{E6ED942D-ED74-433C-88A3-44EFBCD689CE}"/>
              </a:ext>
            </a:extLst>
          </p:cNvPr>
          <p:cNvSpPr>
            <a:spLocks noGrp="1"/>
          </p:cNvSpPr>
          <p:nvPr>
            <p:ph idx="1"/>
          </p:nvPr>
        </p:nvSpPr>
        <p:spPr>
          <a:xfrm>
            <a:off x="668517" y="1276843"/>
            <a:ext cx="7042371" cy="1089285"/>
          </a:xfrm>
        </p:spPr>
        <p:txBody>
          <a:bodyPr>
            <a:normAutofit/>
          </a:bodyPr>
          <a:lstStyle/>
          <a:p>
            <a:pPr>
              <a:buFont typeface="Wingdings" panose="05000000000000000000" pitchFamily="2" charset="2"/>
              <a:buChar char="ü"/>
            </a:pPr>
            <a:r>
              <a:rPr lang="en-US" sz="2400" dirty="0">
                <a:latin typeface="Comic Sans MS" panose="030F0702030302020204" pitchFamily="66" charset="0"/>
              </a:rPr>
              <a:t>In our conceptual model</a:t>
            </a:r>
          </a:p>
          <a:p>
            <a:pPr lvl="1">
              <a:buFont typeface="Wingdings" panose="05000000000000000000" pitchFamily="2" charset="2"/>
              <a:buChar char="ü"/>
            </a:pPr>
            <a:r>
              <a:rPr lang="en-US" sz="2000" dirty="0">
                <a:latin typeface="Comic Sans MS" panose="030F0702030302020204" pitchFamily="66" charset="0"/>
              </a:rPr>
              <a:t>Data are collected through IoT Sensor layer</a:t>
            </a:r>
          </a:p>
          <a:p>
            <a:pPr marL="0" indent="0">
              <a:buNone/>
            </a:pPr>
            <a:endParaRPr lang="en-US" sz="2400" dirty="0">
              <a:latin typeface="Comic Sans MS" panose="030F0702030302020204" pitchFamily="66" charset="0"/>
            </a:endParaRPr>
          </a:p>
        </p:txBody>
      </p:sp>
      <p:pic>
        <p:nvPicPr>
          <p:cNvPr id="14" name="Content Placeholder 10">
            <a:extLst>
              <a:ext uri="{FF2B5EF4-FFF2-40B4-BE49-F238E27FC236}">
                <a16:creationId xmlns:a16="http://schemas.microsoft.com/office/drawing/2014/main" id="{83813BE2-FCEF-45F9-8EB9-409C760B3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883" y="2006747"/>
            <a:ext cx="3868918" cy="3611628"/>
          </a:xfrm>
          <a:prstGeom prst="rect">
            <a:avLst/>
          </a:prstGeom>
        </p:spPr>
      </p:pic>
      <p:sp>
        <p:nvSpPr>
          <p:cNvPr id="4" name="Oval 3">
            <a:extLst>
              <a:ext uri="{FF2B5EF4-FFF2-40B4-BE49-F238E27FC236}">
                <a16:creationId xmlns:a16="http://schemas.microsoft.com/office/drawing/2014/main" id="{CF60FF20-5494-48D3-99B7-5E7CFF2E0724}"/>
              </a:ext>
            </a:extLst>
          </p:cNvPr>
          <p:cNvSpPr/>
          <p:nvPr/>
        </p:nvSpPr>
        <p:spPr>
          <a:xfrm>
            <a:off x="110231" y="365126"/>
            <a:ext cx="727969" cy="63805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2">
            <a:extLst>
              <a:ext uri="{FF2B5EF4-FFF2-40B4-BE49-F238E27FC236}">
                <a16:creationId xmlns:a16="http://schemas.microsoft.com/office/drawing/2014/main" id="{2CA57409-ADAA-0562-4DD9-270FBEA4C689}"/>
              </a:ext>
            </a:extLst>
          </p:cNvPr>
          <p:cNvSpPr txBox="1">
            <a:spLocks/>
          </p:cNvSpPr>
          <p:nvPr/>
        </p:nvSpPr>
        <p:spPr>
          <a:xfrm>
            <a:off x="668518" y="2366128"/>
            <a:ext cx="4271128" cy="509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b="1" dirty="0">
                <a:latin typeface="Comic Sans MS" panose="030F0702030302020204" pitchFamily="66" charset="0"/>
              </a:rPr>
              <a:t> IoT Sensor Layer</a:t>
            </a:r>
          </a:p>
        </p:txBody>
      </p:sp>
      <p:sp>
        <p:nvSpPr>
          <p:cNvPr id="3" name="TextBox 2">
            <a:extLst>
              <a:ext uri="{FF2B5EF4-FFF2-40B4-BE49-F238E27FC236}">
                <a16:creationId xmlns:a16="http://schemas.microsoft.com/office/drawing/2014/main" id="{7AF13961-5746-1FB0-FFAE-27977590A941}"/>
              </a:ext>
            </a:extLst>
          </p:cNvPr>
          <p:cNvSpPr txBox="1"/>
          <p:nvPr/>
        </p:nvSpPr>
        <p:spPr>
          <a:xfrm>
            <a:off x="744718" y="2724343"/>
            <a:ext cx="5351282" cy="3370346"/>
          </a:xfrm>
          <a:prstGeom prst="rect">
            <a:avLst/>
          </a:prstGeom>
          <a:noFill/>
        </p:spPr>
        <p:txBody>
          <a:bodyPr wrap="square" rtlCol="0">
            <a:spAutoFit/>
          </a:bodyPr>
          <a:lstStyle/>
          <a:p>
            <a:pPr>
              <a:lnSpc>
                <a:spcPct val="150000"/>
              </a:lnSpc>
            </a:pPr>
            <a:r>
              <a:rPr lang="en-US" sz="2400" dirty="0">
                <a:latin typeface="Comic Sans MS" panose="030F0702030302020204" pitchFamily="66" charset="0"/>
              </a:rPr>
              <a:t>Sensor layer includes</a:t>
            </a:r>
          </a:p>
          <a:p>
            <a:pPr marL="285750" indent="-285750">
              <a:lnSpc>
                <a:spcPct val="150000"/>
              </a:lnSpc>
              <a:buFont typeface="Wingdings" panose="05000000000000000000" pitchFamily="2" charset="2"/>
              <a:buChar char="§"/>
            </a:pPr>
            <a:r>
              <a:rPr lang="en-US" b="1" dirty="0">
                <a:latin typeface="Comic Sans MS" panose="030F0702030302020204" pitchFamily="66" charset="0"/>
              </a:rPr>
              <a:t>BP Machine: </a:t>
            </a:r>
            <a:r>
              <a:rPr lang="en-US" dirty="0">
                <a:latin typeface="Comic Sans MS" panose="030F0702030302020204" pitchFamily="66" charset="0"/>
              </a:rPr>
              <a:t>blood pressure</a:t>
            </a:r>
          </a:p>
          <a:p>
            <a:pPr marL="285750" indent="-285750">
              <a:lnSpc>
                <a:spcPct val="150000"/>
              </a:lnSpc>
              <a:buFont typeface="Wingdings" panose="05000000000000000000" pitchFamily="2" charset="2"/>
              <a:buChar char="§"/>
            </a:pPr>
            <a:r>
              <a:rPr lang="en-US" b="1" dirty="0">
                <a:latin typeface="Comic Sans MS" panose="030F0702030302020204" pitchFamily="66" charset="0"/>
              </a:rPr>
              <a:t>Refractometer PEN: </a:t>
            </a:r>
            <a:r>
              <a:rPr lang="en-US" dirty="0">
                <a:latin typeface="Comic Sans MS" panose="030F0702030302020204" pitchFamily="66" charset="0"/>
              </a:rPr>
              <a:t>Urine Specific Gravity</a:t>
            </a:r>
          </a:p>
          <a:p>
            <a:pPr marL="285750" indent="-285750">
              <a:buFont typeface="Wingdings" panose="05000000000000000000" pitchFamily="2" charset="2"/>
              <a:buChar char="§"/>
            </a:pPr>
            <a:r>
              <a:rPr lang="en-US" dirty="0">
                <a:latin typeface="Comic Sans MS" panose="030F0702030302020204" pitchFamily="66" charset="0"/>
              </a:rPr>
              <a:t>(</a:t>
            </a:r>
            <a:r>
              <a:rPr lang="en-US" b="1" dirty="0">
                <a:latin typeface="Comic Sans MS" panose="030F0702030302020204" pitchFamily="66" charset="0"/>
              </a:rPr>
              <a:t>POC) Analyzer: </a:t>
            </a:r>
            <a:r>
              <a:rPr lang="en-US" dirty="0">
                <a:latin typeface="Comic Sans MS" panose="030F0702030302020204" pitchFamily="66" charset="0"/>
              </a:rPr>
              <a:t>Albumin, White blood cells count, Red blood cells count, Sodium, Blood glucose random, Potassium, Serum Creatinine, and Hemoglobin</a:t>
            </a:r>
          </a:p>
          <a:p>
            <a:pPr marL="285750" indent="-285750">
              <a:lnSpc>
                <a:spcPct val="150000"/>
              </a:lnSpc>
              <a:buFont typeface="Wingdings" panose="05000000000000000000" pitchFamily="2" charset="2"/>
              <a:buChar char="§"/>
            </a:pPr>
            <a:r>
              <a:rPr lang="en-US" dirty="0">
                <a:latin typeface="Comic Sans MS" panose="030F0702030302020204" pitchFamily="66" charset="0"/>
              </a:rPr>
              <a:t> </a:t>
            </a:r>
            <a:r>
              <a:rPr lang="en-US" b="1" dirty="0">
                <a:latin typeface="Comic Sans MS" panose="030F0702030302020204" pitchFamily="66" charset="0"/>
              </a:rPr>
              <a:t>Oximeter: </a:t>
            </a:r>
            <a:r>
              <a:rPr lang="en-US" dirty="0">
                <a:latin typeface="Comic Sans MS" panose="030F0702030302020204" pitchFamily="66" charset="0"/>
              </a:rPr>
              <a:t>hemoglobin saturation</a:t>
            </a:r>
          </a:p>
          <a:p>
            <a:pPr marL="285750" indent="-285750">
              <a:lnSpc>
                <a:spcPct val="150000"/>
              </a:lnSpc>
              <a:buFont typeface="Wingdings" panose="05000000000000000000" pitchFamily="2" charset="2"/>
              <a:buChar char="§"/>
            </a:pPr>
            <a:r>
              <a:rPr lang="en-US" b="1" dirty="0">
                <a:latin typeface="Comic Sans MS" panose="030F0702030302020204" pitchFamily="66" charset="0"/>
              </a:rPr>
              <a:t>Mobile Application: </a:t>
            </a:r>
            <a:r>
              <a:rPr lang="en-US" dirty="0">
                <a:latin typeface="Comic Sans MS" panose="030F0702030302020204" pitchFamily="66" charset="0"/>
              </a:rPr>
              <a:t>Other features</a:t>
            </a:r>
          </a:p>
        </p:txBody>
      </p:sp>
    </p:spTree>
    <p:extLst>
      <p:ext uri="{BB962C8B-B14F-4D97-AF65-F5344CB8AC3E}">
        <p14:creationId xmlns:p14="http://schemas.microsoft.com/office/powerpoint/2010/main" val="376499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F2880C-8BAF-42CF-9CA6-95E0D92905CF}"/>
              </a:ext>
            </a:extLst>
          </p:cNvPr>
          <p:cNvSpPr>
            <a:spLocks noGrp="1"/>
          </p:cNvSpPr>
          <p:nvPr>
            <p:ph type="title"/>
          </p:nvPr>
        </p:nvSpPr>
        <p:spPr>
          <a:xfrm>
            <a:off x="838200" y="365126"/>
            <a:ext cx="10515600"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Collection</a:t>
            </a:r>
          </a:p>
        </p:txBody>
      </p:sp>
      <p:sp>
        <p:nvSpPr>
          <p:cNvPr id="13" name="Content Placeholder 12">
            <a:extLst>
              <a:ext uri="{FF2B5EF4-FFF2-40B4-BE49-F238E27FC236}">
                <a16:creationId xmlns:a16="http://schemas.microsoft.com/office/drawing/2014/main" id="{E6ED942D-ED74-433C-88A3-44EFBCD689CE}"/>
              </a:ext>
            </a:extLst>
          </p:cNvPr>
          <p:cNvSpPr>
            <a:spLocks noGrp="1"/>
          </p:cNvSpPr>
          <p:nvPr>
            <p:ph idx="1"/>
          </p:nvPr>
        </p:nvSpPr>
        <p:spPr>
          <a:xfrm>
            <a:off x="1060055" y="5201737"/>
            <a:ext cx="1989842" cy="523677"/>
          </a:xfrm>
        </p:spPr>
        <p:txBody>
          <a:bodyPr>
            <a:normAutofit/>
          </a:bodyPr>
          <a:lstStyle/>
          <a:p>
            <a:pPr marL="0" indent="0">
              <a:buNone/>
            </a:pPr>
            <a:r>
              <a:rPr lang="en-US" sz="2000" dirty="0">
                <a:latin typeface="Comic Sans MS" panose="030F0702030302020204" pitchFamily="66" charset="0"/>
              </a:rPr>
              <a:t>BP Machine</a:t>
            </a:r>
          </a:p>
        </p:txBody>
      </p:sp>
      <p:sp>
        <p:nvSpPr>
          <p:cNvPr id="4" name="Oval 3">
            <a:extLst>
              <a:ext uri="{FF2B5EF4-FFF2-40B4-BE49-F238E27FC236}">
                <a16:creationId xmlns:a16="http://schemas.microsoft.com/office/drawing/2014/main" id="{CF60FF20-5494-48D3-99B7-5E7CFF2E0724}"/>
              </a:ext>
            </a:extLst>
          </p:cNvPr>
          <p:cNvSpPr/>
          <p:nvPr/>
        </p:nvSpPr>
        <p:spPr>
          <a:xfrm>
            <a:off x="110231" y="365126"/>
            <a:ext cx="727969" cy="638052"/>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B62B4F2-7774-9E02-FCBE-D405547BF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754" y="1669679"/>
            <a:ext cx="2609151" cy="3267565"/>
          </a:xfrm>
          <a:prstGeom prst="rect">
            <a:avLst/>
          </a:prstGeom>
        </p:spPr>
      </p:pic>
      <p:pic>
        <p:nvPicPr>
          <p:cNvPr id="9" name="Picture 8">
            <a:extLst>
              <a:ext uri="{FF2B5EF4-FFF2-40B4-BE49-F238E27FC236}">
                <a16:creationId xmlns:a16="http://schemas.microsoft.com/office/drawing/2014/main" id="{8F13D0EB-788A-9A40-2EA6-B98AF383D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346" y="2043260"/>
            <a:ext cx="3048196" cy="3048196"/>
          </a:xfrm>
          <a:prstGeom prst="rect">
            <a:avLst/>
          </a:prstGeom>
        </p:spPr>
      </p:pic>
      <p:pic>
        <p:nvPicPr>
          <p:cNvPr id="11" name="Picture 10">
            <a:extLst>
              <a:ext uri="{FF2B5EF4-FFF2-40B4-BE49-F238E27FC236}">
                <a16:creationId xmlns:a16="http://schemas.microsoft.com/office/drawing/2014/main" id="{CADF2A4F-B0D9-9C90-508A-F7543DF0B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7869" y="2204694"/>
            <a:ext cx="3048197" cy="3048197"/>
          </a:xfrm>
          <a:prstGeom prst="rect">
            <a:avLst/>
          </a:prstGeom>
        </p:spPr>
      </p:pic>
      <p:pic>
        <p:nvPicPr>
          <p:cNvPr id="15" name="Picture 14">
            <a:extLst>
              <a:ext uri="{FF2B5EF4-FFF2-40B4-BE49-F238E27FC236}">
                <a16:creationId xmlns:a16="http://schemas.microsoft.com/office/drawing/2014/main" id="{9D2BAD1D-CE53-348C-A6E7-B4CF8293E0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9661" y="2329009"/>
            <a:ext cx="2857500" cy="2857500"/>
          </a:xfrm>
          <a:prstGeom prst="rect">
            <a:avLst/>
          </a:prstGeom>
        </p:spPr>
      </p:pic>
      <p:sp>
        <p:nvSpPr>
          <p:cNvPr id="16" name="Content Placeholder 12">
            <a:extLst>
              <a:ext uri="{FF2B5EF4-FFF2-40B4-BE49-F238E27FC236}">
                <a16:creationId xmlns:a16="http://schemas.microsoft.com/office/drawing/2014/main" id="{DC65DAB3-A87E-AA69-B6EF-C11340BB3B28}"/>
              </a:ext>
            </a:extLst>
          </p:cNvPr>
          <p:cNvSpPr txBox="1">
            <a:spLocks/>
          </p:cNvSpPr>
          <p:nvPr/>
        </p:nvSpPr>
        <p:spPr>
          <a:xfrm>
            <a:off x="3582176" y="4548093"/>
            <a:ext cx="2844536" cy="52367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Comic Sans MS" panose="030F0702030302020204" pitchFamily="66" charset="0"/>
              </a:rPr>
              <a:t>Refractometer PEN</a:t>
            </a:r>
          </a:p>
        </p:txBody>
      </p:sp>
      <p:sp>
        <p:nvSpPr>
          <p:cNvPr id="17" name="Content Placeholder 12">
            <a:extLst>
              <a:ext uri="{FF2B5EF4-FFF2-40B4-BE49-F238E27FC236}">
                <a16:creationId xmlns:a16="http://schemas.microsoft.com/office/drawing/2014/main" id="{3E186149-46E0-7DA8-04D3-7D23DE82120B}"/>
              </a:ext>
            </a:extLst>
          </p:cNvPr>
          <p:cNvSpPr txBox="1">
            <a:spLocks/>
          </p:cNvSpPr>
          <p:nvPr/>
        </p:nvSpPr>
        <p:spPr>
          <a:xfrm>
            <a:off x="6781213" y="5414325"/>
            <a:ext cx="2844536" cy="523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omic Sans MS" panose="030F0702030302020204" pitchFamily="66" charset="0"/>
              </a:rPr>
              <a:t> (POC) analyzer</a:t>
            </a:r>
          </a:p>
        </p:txBody>
      </p:sp>
      <p:sp>
        <p:nvSpPr>
          <p:cNvPr id="18" name="Content Placeholder 12">
            <a:extLst>
              <a:ext uri="{FF2B5EF4-FFF2-40B4-BE49-F238E27FC236}">
                <a16:creationId xmlns:a16="http://schemas.microsoft.com/office/drawing/2014/main" id="{29C9FDE3-5877-4963-901C-4ABB20AAB622}"/>
              </a:ext>
            </a:extLst>
          </p:cNvPr>
          <p:cNvSpPr txBox="1">
            <a:spLocks/>
          </p:cNvSpPr>
          <p:nvPr/>
        </p:nvSpPr>
        <p:spPr>
          <a:xfrm>
            <a:off x="9997322" y="4776740"/>
            <a:ext cx="1528583" cy="523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omic Sans MS" panose="030F0702030302020204" pitchFamily="66" charset="0"/>
              </a:rPr>
              <a:t>Oximeter</a:t>
            </a:r>
          </a:p>
        </p:txBody>
      </p:sp>
    </p:spTree>
    <p:extLst>
      <p:ext uri="{BB962C8B-B14F-4D97-AF65-F5344CB8AC3E}">
        <p14:creationId xmlns:p14="http://schemas.microsoft.com/office/powerpoint/2010/main" val="3237318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F2880C-8BAF-42CF-9CA6-95E0D92905CF}"/>
              </a:ext>
            </a:extLst>
          </p:cNvPr>
          <p:cNvSpPr>
            <a:spLocks noGrp="1"/>
          </p:cNvSpPr>
          <p:nvPr>
            <p:ph type="title"/>
          </p:nvPr>
        </p:nvSpPr>
        <p:spPr>
          <a:xfrm>
            <a:off x="838200" y="365126"/>
            <a:ext cx="10515600"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Collection</a:t>
            </a:r>
          </a:p>
        </p:txBody>
      </p:sp>
      <p:sp>
        <p:nvSpPr>
          <p:cNvPr id="13" name="Content Placeholder 12">
            <a:extLst>
              <a:ext uri="{FF2B5EF4-FFF2-40B4-BE49-F238E27FC236}">
                <a16:creationId xmlns:a16="http://schemas.microsoft.com/office/drawing/2014/main" id="{E6ED942D-ED74-433C-88A3-44EFBCD689CE}"/>
              </a:ext>
            </a:extLst>
          </p:cNvPr>
          <p:cNvSpPr>
            <a:spLocks noGrp="1"/>
          </p:cNvSpPr>
          <p:nvPr>
            <p:ph idx="1"/>
          </p:nvPr>
        </p:nvSpPr>
        <p:spPr>
          <a:xfrm>
            <a:off x="838200" y="1096536"/>
            <a:ext cx="5154038" cy="523677"/>
          </a:xfrm>
        </p:spPr>
        <p:txBody>
          <a:bodyPr>
            <a:normAutofit/>
          </a:bodyPr>
          <a:lstStyle/>
          <a:p>
            <a:pPr marL="0" indent="0">
              <a:buNone/>
            </a:pPr>
            <a:r>
              <a:rPr lang="en-US" sz="2400" b="1" dirty="0">
                <a:latin typeface="Comic Sans MS" panose="030F0702030302020204" pitchFamily="66" charset="0"/>
              </a:rPr>
              <a:t>UCI Repository Std CKD dataset</a:t>
            </a:r>
          </a:p>
        </p:txBody>
      </p:sp>
      <p:sp>
        <p:nvSpPr>
          <p:cNvPr id="4" name="Oval 3">
            <a:extLst>
              <a:ext uri="{FF2B5EF4-FFF2-40B4-BE49-F238E27FC236}">
                <a16:creationId xmlns:a16="http://schemas.microsoft.com/office/drawing/2014/main" id="{CF60FF20-5494-48D3-99B7-5E7CFF2E0724}"/>
              </a:ext>
            </a:extLst>
          </p:cNvPr>
          <p:cNvSpPr/>
          <p:nvPr/>
        </p:nvSpPr>
        <p:spPr>
          <a:xfrm>
            <a:off x="110231" y="365126"/>
            <a:ext cx="727969" cy="638052"/>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2">
            <a:extLst>
              <a:ext uri="{FF2B5EF4-FFF2-40B4-BE49-F238E27FC236}">
                <a16:creationId xmlns:a16="http://schemas.microsoft.com/office/drawing/2014/main" id="{40AFF5D2-E963-1A0C-D50C-7FC5DF924881}"/>
              </a:ext>
            </a:extLst>
          </p:cNvPr>
          <p:cNvSpPr txBox="1">
            <a:spLocks/>
          </p:cNvSpPr>
          <p:nvPr/>
        </p:nvSpPr>
        <p:spPr>
          <a:xfrm>
            <a:off x="838200" y="1882991"/>
            <a:ext cx="4803843" cy="43232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Comic Sans MS" panose="030F0702030302020204" pitchFamily="66" charset="0"/>
              </a:rPr>
              <a:t>Dataset description: </a:t>
            </a:r>
          </a:p>
          <a:p>
            <a:pPr marL="0" indent="0">
              <a:buFont typeface="Arial" panose="020B0604020202020204" pitchFamily="34" charset="0"/>
              <a:buNone/>
            </a:pPr>
            <a:r>
              <a:rPr lang="en-US" sz="2400" dirty="0">
                <a:latin typeface="Comic Sans MS" panose="030F0702030302020204" pitchFamily="66" charset="0"/>
              </a:rPr>
              <a:t>Number of samples 400, </a:t>
            </a:r>
          </a:p>
          <a:p>
            <a:pPr marL="0" indent="0">
              <a:buFont typeface="Arial" panose="020B0604020202020204" pitchFamily="34" charset="0"/>
              <a:buNone/>
            </a:pPr>
            <a:r>
              <a:rPr lang="en-US" sz="2400" dirty="0">
                <a:latin typeface="Comic Sans MS" panose="030F0702030302020204" pitchFamily="66" charset="0"/>
              </a:rPr>
              <a:t>Number of attributes 25,</a:t>
            </a:r>
          </a:p>
          <a:p>
            <a:pPr marL="0" indent="0">
              <a:buFont typeface="Arial" panose="020B0604020202020204" pitchFamily="34" charset="0"/>
              <a:buNone/>
            </a:pPr>
            <a:endParaRPr lang="en-US" sz="2400" dirty="0">
              <a:latin typeface="Comic Sans MS" panose="030F0702030302020204" pitchFamily="66" charset="0"/>
            </a:endParaRPr>
          </a:p>
          <a:p>
            <a:pPr marL="0" indent="0">
              <a:buFont typeface="Arial" panose="020B0604020202020204" pitchFamily="34" charset="0"/>
              <a:buNone/>
            </a:pPr>
            <a:r>
              <a:rPr lang="en-US" sz="2400" dirty="0">
                <a:latin typeface="Comic Sans MS" panose="030F0702030302020204" pitchFamily="66" charset="0"/>
              </a:rPr>
              <a:t>250 samples under CKD,</a:t>
            </a:r>
          </a:p>
          <a:p>
            <a:pPr marL="0" indent="0">
              <a:buFont typeface="Arial" panose="020B0604020202020204" pitchFamily="34" charset="0"/>
              <a:buNone/>
            </a:pPr>
            <a:r>
              <a:rPr lang="en-US" sz="2400" dirty="0">
                <a:latin typeface="Comic Sans MS" panose="030F0702030302020204" pitchFamily="66" charset="0"/>
              </a:rPr>
              <a:t>And 150 sample not CKD</a:t>
            </a:r>
          </a:p>
          <a:p>
            <a:pPr marL="0" indent="0">
              <a:buFont typeface="Arial" panose="020B0604020202020204" pitchFamily="34" charset="0"/>
              <a:buNone/>
            </a:pPr>
            <a:endParaRPr lang="en-US" sz="2400" dirty="0">
              <a:latin typeface="Comic Sans MS" panose="030F0702030302020204" pitchFamily="66" charset="0"/>
            </a:endParaRPr>
          </a:p>
          <a:p>
            <a:pPr marL="0" indent="0">
              <a:buFont typeface="Arial" panose="020B0604020202020204" pitchFamily="34" charset="0"/>
              <a:buNone/>
            </a:pPr>
            <a:r>
              <a:rPr lang="en-US" sz="2400" dirty="0">
                <a:latin typeface="Comic Sans MS" panose="030F0702030302020204" pitchFamily="66" charset="0"/>
              </a:rPr>
              <a:t>Among 15 attributes</a:t>
            </a:r>
          </a:p>
          <a:p>
            <a:pPr marL="0" indent="0">
              <a:buFont typeface="Arial" panose="020B0604020202020204" pitchFamily="34" charset="0"/>
              <a:buNone/>
            </a:pPr>
            <a:r>
              <a:rPr lang="en-US" sz="2400" dirty="0">
                <a:latin typeface="Comic Sans MS" panose="030F0702030302020204" pitchFamily="66" charset="0"/>
              </a:rPr>
              <a:t>11 are numerical and</a:t>
            </a:r>
          </a:p>
          <a:p>
            <a:pPr marL="0" indent="0">
              <a:buFont typeface="Arial" panose="020B0604020202020204" pitchFamily="34" charset="0"/>
              <a:buNone/>
            </a:pPr>
            <a:r>
              <a:rPr lang="en-US" sz="2400" dirty="0">
                <a:latin typeface="Comic Sans MS" panose="030F0702030302020204" pitchFamily="66" charset="0"/>
              </a:rPr>
              <a:t>14 are nominal or categorical</a:t>
            </a:r>
          </a:p>
        </p:txBody>
      </p:sp>
      <p:pic>
        <p:nvPicPr>
          <p:cNvPr id="5" name="Picture 4">
            <a:extLst>
              <a:ext uri="{FF2B5EF4-FFF2-40B4-BE49-F238E27FC236}">
                <a16:creationId xmlns:a16="http://schemas.microsoft.com/office/drawing/2014/main" id="{BD91D5CA-BB61-F53B-086A-963EBD125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317" y="924128"/>
            <a:ext cx="6205452" cy="5797183"/>
          </a:xfrm>
          <a:prstGeom prst="rect">
            <a:avLst/>
          </a:prstGeom>
        </p:spPr>
      </p:pic>
    </p:spTree>
    <p:extLst>
      <p:ext uri="{BB962C8B-B14F-4D97-AF65-F5344CB8AC3E}">
        <p14:creationId xmlns:p14="http://schemas.microsoft.com/office/powerpoint/2010/main" val="4247316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8CA69B-F9BF-4E2C-80C1-628E9B038D7D}"/>
              </a:ext>
            </a:extLst>
          </p:cNvPr>
          <p:cNvSpPr txBox="1"/>
          <p:nvPr/>
        </p:nvSpPr>
        <p:spPr>
          <a:xfrm>
            <a:off x="838200" y="5839380"/>
            <a:ext cx="10302548"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latin typeface="Comic Sans MS" panose="030F0702030302020204" pitchFamily="66" charset="0"/>
              </a:rPr>
              <a:t>Conversion of categorical value</a:t>
            </a:r>
          </a:p>
          <a:p>
            <a:pPr marL="800100" lvl="1" indent="-342900">
              <a:buFont typeface="Wingdings" panose="05000000000000000000" pitchFamily="2" charset="2"/>
              <a:buChar char="ü"/>
            </a:pPr>
            <a:r>
              <a:rPr lang="en-US" sz="2400" dirty="0">
                <a:latin typeface="Comic Sans MS" panose="030F0702030302020204" pitchFamily="66" charset="0"/>
              </a:rPr>
              <a:t>Label encoding for binary values</a:t>
            </a:r>
          </a:p>
        </p:txBody>
      </p:sp>
      <p:pic>
        <p:nvPicPr>
          <p:cNvPr id="12" name="Picture 11"/>
          <p:cNvPicPr>
            <a:picLocks noChangeAspect="1"/>
          </p:cNvPicPr>
          <p:nvPr/>
        </p:nvPicPr>
        <p:blipFill>
          <a:blip r:embed="rId2"/>
          <a:stretch>
            <a:fillRect/>
          </a:stretch>
        </p:blipFill>
        <p:spPr>
          <a:xfrm>
            <a:off x="8556972" y="3359997"/>
            <a:ext cx="2267909" cy="1396105"/>
          </a:xfrm>
          <a:prstGeom prst="rect">
            <a:avLst/>
          </a:prstGeom>
        </p:spPr>
      </p:pic>
      <p:sp>
        <p:nvSpPr>
          <p:cNvPr id="17" name="Title 1">
            <a:extLst>
              <a:ext uri="{FF2B5EF4-FFF2-40B4-BE49-F238E27FC236}">
                <a16:creationId xmlns:a16="http://schemas.microsoft.com/office/drawing/2014/main" id="{CD1411AB-6A1B-4668-8283-A57A03AA5088}"/>
              </a:ext>
            </a:extLst>
          </p:cNvPr>
          <p:cNvSpPr>
            <a:spLocks noGrp="1"/>
          </p:cNvSpPr>
          <p:nvPr>
            <p:ph type="title"/>
          </p:nvPr>
        </p:nvSpPr>
        <p:spPr>
          <a:xfrm>
            <a:off x="838200" y="365126"/>
            <a:ext cx="10515600"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cs typeface="Calibri" panose="020F0502020204030204" pitchFamily="34" charset="0"/>
              </a:rPr>
              <a:t>Data Pre-Processing</a:t>
            </a:r>
          </a:p>
        </p:txBody>
      </p:sp>
      <p:sp>
        <p:nvSpPr>
          <p:cNvPr id="19" name="Oval 18">
            <a:extLst>
              <a:ext uri="{FF2B5EF4-FFF2-40B4-BE49-F238E27FC236}">
                <a16:creationId xmlns:a16="http://schemas.microsoft.com/office/drawing/2014/main" id="{E5C856F0-EFF7-4D7F-91AA-270EA4313CF0}"/>
              </a:ext>
            </a:extLst>
          </p:cNvPr>
          <p:cNvSpPr/>
          <p:nvPr/>
        </p:nvSpPr>
        <p:spPr>
          <a:xfrm>
            <a:off x="110231" y="365126"/>
            <a:ext cx="727969" cy="63805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06B58F7-4DD7-275F-CFAB-E9E215F23636}"/>
              </a:ext>
            </a:extLst>
          </p:cNvPr>
          <p:cNvSpPr txBox="1"/>
          <p:nvPr/>
        </p:nvSpPr>
        <p:spPr>
          <a:xfrm>
            <a:off x="838200" y="1317068"/>
            <a:ext cx="10302548" cy="1569660"/>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latin typeface="Comic Sans MS" panose="030F0702030302020204" pitchFamily="66" charset="0"/>
              </a:rPr>
              <a:t>Filling missing values</a:t>
            </a:r>
          </a:p>
          <a:p>
            <a:pPr marL="800100" lvl="1" indent="-342900">
              <a:buFont typeface="Wingdings" panose="05000000000000000000" pitchFamily="2" charset="2"/>
              <a:buChar char="ü"/>
            </a:pPr>
            <a:r>
              <a:rPr lang="en-US" sz="2400" dirty="0">
                <a:latin typeface="Comic Sans MS" panose="030F0702030302020204" pitchFamily="66" charset="0"/>
              </a:rPr>
              <a:t>After visualizing graphically</a:t>
            </a:r>
          </a:p>
          <a:p>
            <a:pPr lvl="1"/>
            <a:r>
              <a:rPr lang="en-US" sz="2400" dirty="0">
                <a:latin typeface="Comic Sans MS" panose="030F0702030302020204" pitchFamily="66" charset="0"/>
              </a:rPr>
              <a:t>	By comparing “random value imputation” method</a:t>
            </a:r>
          </a:p>
          <a:p>
            <a:pPr lvl="1"/>
            <a:r>
              <a:rPr lang="en-US" sz="2400" dirty="0">
                <a:latin typeface="Comic Sans MS" panose="030F0702030302020204" pitchFamily="66" charset="0"/>
              </a:rPr>
              <a:t>	missing values are filled by mode and median strategy</a:t>
            </a:r>
          </a:p>
        </p:txBody>
      </p:sp>
      <p:pic>
        <p:nvPicPr>
          <p:cNvPr id="4" name="Picture 3">
            <a:extLst>
              <a:ext uri="{FF2B5EF4-FFF2-40B4-BE49-F238E27FC236}">
                <a16:creationId xmlns:a16="http://schemas.microsoft.com/office/drawing/2014/main" id="{97615E9F-AC99-3903-67C6-2B143081C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3026" y="2980819"/>
            <a:ext cx="8077900" cy="2560113"/>
          </a:xfrm>
          <a:prstGeom prst="rect">
            <a:avLst/>
          </a:prstGeom>
        </p:spPr>
      </p:pic>
    </p:spTree>
    <p:extLst>
      <p:ext uri="{BB962C8B-B14F-4D97-AF65-F5344CB8AC3E}">
        <p14:creationId xmlns:p14="http://schemas.microsoft.com/office/powerpoint/2010/main" val="338287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8CA69B-F9BF-4E2C-80C1-628E9B038D7D}"/>
              </a:ext>
            </a:extLst>
          </p:cNvPr>
          <p:cNvSpPr txBox="1"/>
          <p:nvPr/>
        </p:nvSpPr>
        <p:spPr>
          <a:xfrm>
            <a:off x="378021" y="1182068"/>
            <a:ext cx="10302548" cy="1569660"/>
          </a:xfrm>
          <a:prstGeom prst="rect">
            <a:avLst/>
          </a:prstGeom>
          <a:noFill/>
        </p:spPr>
        <p:txBody>
          <a:bodyPr wrap="square" rtlCol="0">
            <a:spAutoFit/>
          </a:bodyPr>
          <a:lstStyle/>
          <a:p>
            <a:pPr marL="800100" lvl="1" indent="-342900">
              <a:buFont typeface="Wingdings" panose="05000000000000000000" pitchFamily="2" charset="2"/>
              <a:buChar char="q"/>
            </a:pPr>
            <a:r>
              <a:rPr lang="en-US" sz="2400" b="1" dirty="0" err="1">
                <a:latin typeface="Comic Sans MS" panose="030F0702030302020204" pitchFamily="66" charset="0"/>
              </a:rPr>
              <a:t>Anova</a:t>
            </a:r>
            <a:r>
              <a:rPr lang="en-US" sz="2400" b="1" dirty="0">
                <a:latin typeface="Comic Sans MS" panose="030F0702030302020204" pitchFamily="66" charset="0"/>
              </a:rPr>
              <a:t>-F: </a:t>
            </a:r>
            <a:r>
              <a:rPr lang="en-US" sz="2400" dirty="0">
                <a:latin typeface="Comic Sans MS" panose="030F0702030302020204" pitchFamily="66" charset="0"/>
              </a:rPr>
              <a:t>Analysis of Variance</a:t>
            </a:r>
            <a:r>
              <a:rPr lang="en-US" sz="2400" b="1" dirty="0">
                <a:latin typeface="Comic Sans MS" panose="030F0702030302020204" pitchFamily="66" charset="0"/>
              </a:rPr>
              <a:t> -</a:t>
            </a:r>
            <a:r>
              <a:rPr lang="en-US" sz="2400" dirty="0">
                <a:latin typeface="Comic Sans MS" panose="030F0702030302020204" pitchFamily="66" charset="0"/>
              </a:rPr>
              <a:t>based on the f1 score and using </a:t>
            </a:r>
            <a:r>
              <a:rPr lang="en-US" sz="2400" i="1" dirty="0" err="1">
                <a:latin typeface="Comic Sans MS" panose="030F0702030302020204" pitchFamily="66" charset="0"/>
              </a:rPr>
              <a:t>f_classif</a:t>
            </a:r>
            <a:r>
              <a:rPr lang="en-US" sz="2400" i="1" dirty="0">
                <a:latin typeface="Comic Sans MS" panose="030F0702030302020204" pitchFamily="66" charset="0"/>
              </a:rPr>
              <a:t> </a:t>
            </a:r>
            <a:r>
              <a:rPr lang="en-US" sz="2400" dirty="0">
                <a:latin typeface="Comic Sans MS" panose="030F0702030302020204" pitchFamily="66" charset="0"/>
              </a:rPr>
              <a:t>function</a:t>
            </a:r>
          </a:p>
          <a:p>
            <a:pPr lvl="1"/>
            <a:r>
              <a:rPr lang="en-US" sz="2400" dirty="0">
                <a:latin typeface="Comic Sans MS" panose="030F0702030302020204" pitchFamily="66" charset="0"/>
              </a:rPr>
              <a:t>	</a:t>
            </a:r>
            <a:r>
              <a:rPr lang="en-US" sz="2000" dirty="0"/>
              <a:t>['bp','sg','al','su','pc','bgr','bu','sc','sod','hemo','pcv','rc','htn','dm','appet','pe','ane’]</a:t>
            </a:r>
          </a:p>
          <a:p>
            <a:pPr lvl="1"/>
            <a:endParaRPr lang="en-US" sz="2400" dirty="0">
              <a:latin typeface="Comic Sans MS" panose="030F0702030302020204" pitchFamily="66" charset="0"/>
            </a:endParaRPr>
          </a:p>
        </p:txBody>
      </p:sp>
      <p:pic>
        <p:nvPicPr>
          <p:cNvPr id="12" name="Picture 11"/>
          <p:cNvPicPr>
            <a:picLocks noChangeAspect="1"/>
          </p:cNvPicPr>
          <p:nvPr/>
        </p:nvPicPr>
        <p:blipFill>
          <a:blip r:embed="rId2"/>
          <a:stretch>
            <a:fillRect/>
          </a:stretch>
        </p:blipFill>
        <p:spPr>
          <a:xfrm>
            <a:off x="8556972" y="3359997"/>
            <a:ext cx="2267909" cy="1396105"/>
          </a:xfrm>
          <a:prstGeom prst="rect">
            <a:avLst/>
          </a:prstGeom>
        </p:spPr>
      </p:pic>
      <p:sp>
        <p:nvSpPr>
          <p:cNvPr id="17" name="Title 1">
            <a:extLst>
              <a:ext uri="{FF2B5EF4-FFF2-40B4-BE49-F238E27FC236}">
                <a16:creationId xmlns:a16="http://schemas.microsoft.com/office/drawing/2014/main" id="{CD1411AB-6A1B-4668-8283-A57A03AA5088}"/>
              </a:ext>
            </a:extLst>
          </p:cNvPr>
          <p:cNvSpPr>
            <a:spLocks noGrp="1"/>
          </p:cNvSpPr>
          <p:nvPr>
            <p:ph type="title"/>
          </p:nvPr>
        </p:nvSpPr>
        <p:spPr>
          <a:xfrm>
            <a:off x="838200" y="365126"/>
            <a:ext cx="10515600"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cs typeface="Calibri" panose="020F0502020204030204" pitchFamily="34" charset="0"/>
              </a:rPr>
              <a:t>Feature Selection</a:t>
            </a:r>
          </a:p>
        </p:txBody>
      </p:sp>
      <p:sp>
        <p:nvSpPr>
          <p:cNvPr id="19" name="Oval 18">
            <a:extLst>
              <a:ext uri="{FF2B5EF4-FFF2-40B4-BE49-F238E27FC236}">
                <a16:creationId xmlns:a16="http://schemas.microsoft.com/office/drawing/2014/main" id="{E5C856F0-EFF7-4D7F-91AA-270EA4313CF0}"/>
              </a:ext>
            </a:extLst>
          </p:cNvPr>
          <p:cNvSpPr/>
          <p:nvPr/>
        </p:nvSpPr>
        <p:spPr>
          <a:xfrm>
            <a:off x="110231" y="365126"/>
            <a:ext cx="727969" cy="63805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34ADC16-6591-1011-9526-EE1F4915C62B}"/>
              </a:ext>
            </a:extLst>
          </p:cNvPr>
          <p:cNvSpPr txBox="1"/>
          <p:nvPr/>
        </p:nvSpPr>
        <p:spPr>
          <a:xfrm>
            <a:off x="378021" y="2465636"/>
            <a:ext cx="10302548" cy="1569660"/>
          </a:xfrm>
          <a:prstGeom prst="rect">
            <a:avLst/>
          </a:prstGeom>
          <a:noFill/>
        </p:spPr>
        <p:txBody>
          <a:bodyPr wrap="square" rtlCol="0">
            <a:spAutoFit/>
          </a:bodyPr>
          <a:lstStyle/>
          <a:p>
            <a:pPr marL="800100" lvl="1" indent="-342900">
              <a:buFont typeface="Wingdings" panose="05000000000000000000" pitchFamily="2" charset="2"/>
              <a:buChar char="q"/>
            </a:pPr>
            <a:r>
              <a:rPr lang="en-US" sz="2400" b="1" dirty="0">
                <a:latin typeface="Comic Sans MS" panose="030F0702030302020204" pitchFamily="66" charset="0"/>
              </a:rPr>
              <a:t>Chi-squared: </a:t>
            </a:r>
            <a:r>
              <a:rPr lang="en-US" sz="2400" dirty="0">
                <a:latin typeface="Comic Sans MS" panose="030F0702030302020204" pitchFamily="66" charset="0"/>
              </a:rPr>
              <a:t>variance between the nonnegative original feature and the predicted class based on score using chi</a:t>
            </a:r>
            <a:r>
              <a:rPr lang="en-US" sz="2400" baseline="30000" dirty="0">
                <a:latin typeface="Comic Sans MS" panose="030F0702030302020204" pitchFamily="66" charset="0"/>
              </a:rPr>
              <a:t>2</a:t>
            </a:r>
            <a:r>
              <a:rPr lang="en-US" sz="2400" dirty="0">
                <a:latin typeface="Comic Sans MS" panose="030F0702030302020204" pitchFamily="66" charset="0"/>
              </a:rPr>
              <a:t> function</a:t>
            </a:r>
          </a:p>
          <a:p>
            <a:pPr lvl="1"/>
            <a:r>
              <a:rPr lang="en-US" sz="2400" dirty="0">
                <a:latin typeface="Comic Sans MS" panose="030F0702030302020204" pitchFamily="66" charset="0"/>
              </a:rPr>
              <a:t>	</a:t>
            </a:r>
            <a:r>
              <a:rPr lang="en-US" sz="2000" dirty="0"/>
              <a:t>['age','bp','al','su','bgr','bu','sc','hemo','pcv','wc','htn','appet','pe','ane'</a:t>
            </a:r>
            <a:r>
              <a:rPr lang="en-US" sz="2400" dirty="0"/>
              <a:t>]</a:t>
            </a:r>
          </a:p>
          <a:p>
            <a:pPr lvl="1"/>
            <a:endParaRPr lang="en-US" sz="2400" dirty="0">
              <a:latin typeface="Comic Sans MS" panose="030F0702030302020204" pitchFamily="66" charset="0"/>
            </a:endParaRPr>
          </a:p>
        </p:txBody>
      </p:sp>
      <p:sp>
        <p:nvSpPr>
          <p:cNvPr id="5" name="TextBox 4">
            <a:extLst>
              <a:ext uri="{FF2B5EF4-FFF2-40B4-BE49-F238E27FC236}">
                <a16:creationId xmlns:a16="http://schemas.microsoft.com/office/drawing/2014/main" id="{0C31D618-F34B-BBA5-884E-E0BD449E7567}"/>
              </a:ext>
            </a:extLst>
          </p:cNvPr>
          <p:cNvSpPr txBox="1"/>
          <p:nvPr/>
        </p:nvSpPr>
        <p:spPr>
          <a:xfrm>
            <a:off x="378021" y="3812951"/>
            <a:ext cx="10302548" cy="1631216"/>
          </a:xfrm>
          <a:prstGeom prst="rect">
            <a:avLst/>
          </a:prstGeom>
          <a:noFill/>
        </p:spPr>
        <p:txBody>
          <a:bodyPr wrap="square" rtlCol="0">
            <a:spAutoFit/>
          </a:bodyPr>
          <a:lstStyle/>
          <a:p>
            <a:pPr marL="800100" lvl="1" indent="-342900">
              <a:buFont typeface="Wingdings" panose="05000000000000000000" pitchFamily="2" charset="2"/>
              <a:buChar char="q"/>
            </a:pPr>
            <a:r>
              <a:rPr lang="en-US" sz="2400" b="1" dirty="0">
                <a:latin typeface="Comic Sans MS" panose="030F0702030302020204" pitchFamily="66" charset="0"/>
              </a:rPr>
              <a:t>SFFS: </a:t>
            </a:r>
            <a:r>
              <a:rPr lang="en-US" sz="2400" dirty="0">
                <a:latin typeface="Comic Sans MS" panose="030F0702030302020204" pitchFamily="66" charset="0"/>
              </a:rPr>
              <a:t>Sequential feature selection removes features in a subset manner using a greedy approach in terms of forwarding process</a:t>
            </a:r>
          </a:p>
          <a:p>
            <a:pPr lvl="1"/>
            <a:r>
              <a:rPr lang="en-US" sz="2400" dirty="0">
                <a:latin typeface="Comic Sans MS" panose="030F0702030302020204" pitchFamily="66" charset="0"/>
              </a:rPr>
              <a:t>	</a:t>
            </a:r>
            <a:r>
              <a:rPr lang="en-US" sz="2400" dirty="0"/>
              <a:t>[</a:t>
            </a:r>
            <a:r>
              <a:rPr lang="en-US" sz="2000" dirty="0"/>
              <a:t>'age','bp','sg','al','pc','ba','sod','hemo','pcv','wc','htn','dm','appet','pe','ane'</a:t>
            </a:r>
            <a:r>
              <a:rPr lang="en-US" sz="2800" dirty="0"/>
              <a:t>]</a:t>
            </a:r>
          </a:p>
          <a:p>
            <a:pPr lvl="1"/>
            <a:endParaRPr lang="en-US" sz="2400" dirty="0">
              <a:latin typeface="Comic Sans MS" panose="030F0702030302020204" pitchFamily="66" charset="0"/>
            </a:endParaRPr>
          </a:p>
        </p:txBody>
      </p:sp>
      <p:sp>
        <p:nvSpPr>
          <p:cNvPr id="6" name="TextBox 5">
            <a:extLst>
              <a:ext uri="{FF2B5EF4-FFF2-40B4-BE49-F238E27FC236}">
                <a16:creationId xmlns:a16="http://schemas.microsoft.com/office/drawing/2014/main" id="{4313D943-66BB-B509-11CE-10B65AE4A5CD}"/>
              </a:ext>
            </a:extLst>
          </p:cNvPr>
          <p:cNvSpPr txBox="1"/>
          <p:nvPr/>
        </p:nvSpPr>
        <p:spPr>
          <a:xfrm>
            <a:off x="378021" y="5183349"/>
            <a:ext cx="10302548" cy="1261884"/>
          </a:xfrm>
          <a:prstGeom prst="rect">
            <a:avLst/>
          </a:prstGeom>
          <a:noFill/>
        </p:spPr>
        <p:txBody>
          <a:bodyPr wrap="square" rtlCol="0">
            <a:spAutoFit/>
          </a:bodyPr>
          <a:lstStyle/>
          <a:p>
            <a:pPr marL="800100" lvl="1" indent="-342900">
              <a:buFont typeface="Wingdings" panose="05000000000000000000" pitchFamily="2" charset="2"/>
              <a:buChar char="q"/>
            </a:pPr>
            <a:r>
              <a:rPr lang="en-US" sz="2400" b="1" dirty="0">
                <a:latin typeface="Comic Sans MS" panose="030F0702030302020204" pitchFamily="66" charset="0"/>
              </a:rPr>
              <a:t>SBFS: </a:t>
            </a:r>
            <a:r>
              <a:rPr lang="en-US" sz="2400" dirty="0">
                <a:latin typeface="Comic Sans MS" panose="030F0702030302020204" pitchFamily="66" charset="0"/>
              </a:rPr>
              <a:t>Sequential feature selection removes features in a subset manner using a greedy approach in terms of backward process</a:t>
            </a:r>
          </a:p>
          <a:p>
            <a:r>
              <a:rPr lang="en-US" sz="2400" dirty="0">
                <a:latin typeface="Comic Sans MS" panose="030F0702030302020204" pitchFamily="66" charset="0"/>
              </a:rPr>
              <a:t>	</a:t>
            </a:r>
            <a:r>
              <a:rPr lang="en-US" sz="2800" dirty="0"/>
              <a:t>[</a:t>
            </a:r>
            <a:r>
              <a:rPr lang="en-US" sz="2000" dirty="0"/>
              <a:t>'age','bp','sg','al','rbc','pc','ba','bu','sc','hemo','pcv','wc','htn','dm','pe’</a:t>
            </a:r>
            <a:r>
              <a:rPr lang="en-US" sz="2800" dirty="0">
                <a:latin typeface="Comic Sans MS" panose="030F0702030302020204" pitchFamily="66" charset="0"/>
              </a:rPr>
              <a:t>]</a:t>
            </a:r>
            <a:endParaRPr lang="en-US" dirty="0"/>
          </a:p>
        </p:txBody>
      </p:sp>
    </p:spTree>
    <p:extLst>
      <p:ext uri="{BB962C8B-B14F-4D97-AF65-F5344CB8AC3E}">
        <p14:creationId xmlns:p14="http://schemas.microsoft.com/office/powerpoint/2010/main" val="126564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0ADF6A2-7C07-45A3-9126-D54BE13D08A4}"/>
              </a:ext>
            </a:extLst>
          </p:cNvPr>
          <p:cNvSpPr txBox="1"/>
          <p:nvPr/>
        </p:nvSpPr>
        <p:spPr>
          <a:xfrm>
            <a:off x="838200" y="1496301"/>
            <a:ext cx="10112776" cy="3046988"/>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latin typeface="Comic Sans MS" panose="030F0702030302020204" pitchFamily="66" charset="0"/>
              </a:rPr>
              <a:t>With comparing Deep Learning algorithm</a:t>
            </a:r>
          </a:p>
          <a:p>
            <a:pPr lvl="1"/>
            <a:r>
              <a:rPr lang="en-US" sz="2400" dirty="0">
                <a:latin typeface="Comic Sans MS" panose="030F0702030302020204" pitchFamily="66" charset="0"/>
              </a:rPr>
              <a:t>Artificial Neural Networks (ANN)</a:t>
            </a:r>
          </a:p>
          <a:p>
            <a:pPr lvl="1"/>
            <a:r>
              <a:rPr lang="en-US" sz="2400" dirty="0">
                <a:latin typeface="Comic Sans MS" panose="030F0702030302020204" pitchFamily="66" charset="0"/>
              </a:rPr>
              <a:t>Multilayer Perceptron (MLP)</a:t>
            </a:r>
          </a:p>
          <a:p>
            <a:pPr lvl="1"/>
            <a:r>
              <a:rPr lang="en-US" sz="2400" dirty="0">
                <a:latin typeface="Comic Sans MS" panose="030F0702030302020204" pitchFamily="66" charset="0"/>
              </a:rPr>
              <a:t>Simple Recurrent Neural Network (Simple RNN)</a:t>
            </a:r>
          </a:p>
          <a:p>
            <a:pPr lvl="1"/>
            <a:r>
              <a:rPr lang="en-US" sz="2400" dirty="0">
                <a:latin typeface="Comic Sans MS" panose="030F0702030302020204" pitchFamily="66" charset="0"/>
              </a:rPr>
              <a:t>Gated Recurrent Unit (GRU)</a:t>
            </a:r>
          </a:p>
          <a:p>
            <a:pPr lvl="1"/>
            <a:endParaRPr lang="en-US" sz="2400" dirty="0">
              <a:latin typeface="Comic Sans MS" panose="030F0702030302020204" pitchFamily="66" charset="0"/>
            </a:endParaRPr>
          </a:p>
          <a:p>
            <a:pPr marL="342900" indent="-342900">
              <a:buFont typeface="Wingdings" panose="05000000000000000000" pitchFamily="2" charset="2"/>
              <a:buChar char="q"/>
            </a:pPr>
            <a:r>
              <a:rPr lang="en-US" sz="2400" b="1" dirty="0">
                <a:latin typeface="Comic Sans MS" panose="030F0702030302020204" pitchFamily="66" charset="0"/>
              </a:rPr>
              <a:t>With comparing Machine Learning algorithm</a:t>
            </a:r>
          </a:p>
          <a:p>
            <a:pPr lvl="1"/>
            <a:r>
              <a:rPr lang="en-US" sz="2400" dirty="0">
                <a:latin typeface="Comic Sans MS" panose="030F0702030302020204" pitchFamily="66" charset="0"/>
              </a:rPr>
              <a:t>Support Vector machine (SVM)</a:t>
            </a:r>
          </a:p>
        </p:txBody>
      </p:sp>
      <p:pic>
        <p:nvPicPr>
          <p:cNvPr id="6" name="Graphic 5" descr="Blackboard">
            <a:extLst>
              <a:ext uri="{FF2B5EF4-FFF2-40B4-BE49-F238E27FC236}">
                <a16:creationId xmlns:a16="http://schemas.microsoft.com/office/drawing/2014/main" id="{74C36858-349C-4D87-BBEE-7909D69AFE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988" y="200488"/>
            <a:ext cx="797954" cy="797954"/>
          </a:xfrm>
          <a:prstGeom prst="rect">
            <a:avLst/>
          </a:prstGeom>
        </p:spPr>
      </p:pic>
      <p:sp>
        <p:nvSpPr>
          <p:cNvPr id="7" name="Title 1">
            <a:extLst>
              <a:ext uri="{FF2B5EF4-FFF2-40B4-BE49-F238E27FC236}">
                <a16:creationId xmlns:a16="http://schemas.microsoft.com/office/drawing/2014/main" id="{6D30ADCA-FC36-4997-B634-177214589C1D}"/>
              </a:ext>
            </a:extLst>
          </p:cNvPr>
          <p:cNvSpPr txBox="1">
            <a:spLocks/>
          </p:cNvSpPr>
          <p:nvPr/>
        </p:nvSpPr>
        <p:spPr>
          <a:xfrm>
            <a:off x="924942" y="304351"/>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cs typeface="Calibri" panose="020F0502020204030204" pitchFamily="34" charset="0"/>
              </a:rPr>
              <a:t>Model</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panose="020F0502020204030204" pitchFamily="34" charset="0"/>
                <a:cs typeface="Calibri" panose="020F0502020204030204" pitchFamily="34" charset="0"/>
              </a:rPr>
              <a:t> </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cs typeface="Calibri" panose="020F0502020204030204" pitchFamily="34" charset="0"/>
              </a:rPr>
              <a:t>Development</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panose="020F0502020204030204" pitchFamily="34" charset="0"/>
              <a:cs typeface="Calibri" panose="020F0502020204030204" pitchFamily="34" charset="0"/>
            </a:endParaRPr>
          </a:p>
        </p:txBody>
      </p:sp>
      <p:sp>
        <p:nvSpPr>
          <p:cNvPr id="2" name="Pentagon 10">
            <a:extLst>
              <a:ext uri="{FF2B5EF4-FFF2-40B4-BE49-F238E27FC236}">
                <a16:creationId xmlns:a16="http://schemas.microsoft.com/office/drawing/2014/main" id="{740F52A2-0298-CD4C-3372-C6E0C6D4B2CC}"/>
              </a:ext>
            </a:extLst>
          </p:cNvPr>
          <p:cNvSpPr/>
          <p:nvPr/>
        </p:nvSpPr>
        <p:spPr>
          <a:xfrm>
            <a:off x="924942" y="5097187"/>
            <a:ext cx="1624557" cy="367062"/>
          </a:xfrm>
          <a:prstGeom prst="homePlate">
            <a:avLst/>
          </a:prstGeom>
          <a:ln w="28575">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mic Sans MS" panose="030F0702030302020204" pitchFamily="66" charset="0"/>
                <a:cs typeface="Calibri" panose="020F0502020204030204" pitchFamily="34" charset="0"/>
              </a:rPr>
              <a:t>Proposed</a:t>
            </a:r>
          </a:p>
        </p:txBody>
      </p:sp>
      <p:sp>
        <p:nvSpPr>
          <p:cNvPr id="3" name="TextBox 2">
            <a:extLst>
              <a:ext uri="{FF2B5EF4-FFF2-40B4-BE49-F238E27FC236}">
                <a16:creationId xmlns:a16="http://schemas.microsoft.com/office/drawing/2014/main" id="{FBEFBFEE-9EB4-721C-D55A-98D978309639}"/>
              </a:ext>
            </a:extLst>
          </p:cNvPr>
          <p:cNvSpPr txBox="1"/>
          <p:nvPr/>
        </p:nvSpPr>
        <p:spPr>
          <a:xfrm>
            <a:off x="838200" y="5597618"/>
            <a:ext cx="10112776" cy="461665"/>
          </a:xfrm>
          <a:prstGeom prst="rect">
            <a:avLst/>
          </a:prstGeom>
          <a:noFill/>
        </p:spPr>
        <p:txBody>
          <a:bodyPr wrap="square" rtlCol="0">
            <a:spAutoFit/>
          </a:bodyPr>
          <a:lstStyle/>
          <a:p>
            <a:pPr lvl="1"/>
            <a:r>
              <a:rPr lang="en-US" sz="2400" b="1" dirty="0">
                <a:latin typeface="Comic Sans MS" panose="030F0702030302020204" pitchFamily="66" charset="0"/>
              </a:rPr>
              <a:t>Multiplayer Perceptron (MPL)</a:t>
            </a:r>
          </a:p>
        </p:txBody>
      </p:sp>
    </p:spTree>
    <p:extLst>
      <p:ext uri="{BB962C8B-B14F-4D97-AF65-F5344CB8AC3E}">
        <p14:creationId xmlns:p14="http://schemas.microsoft.com/office/powerpoint/2010/main" val="198854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57A5-D56D-4EA2-8F25-27D5FAB03214}"/>
              </a:ext>
            </a:extLst>
          </p:cNvPr>
          <p:cNvSpPr>
            <a:spLocks noGrp="1"/>
          </p:cNvSpPr>
          <p:nvPr>
            <p:ph type="title"/>
          </p:nvPr>
        </p:nvSpPr>
        <p:spPr>
          <a:xfrm>
            <a:off x="1105468" y="420222"/>
            <a:ext cx="5970973"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Deep Learning</a:t>
            </a:r>
          </a:p>
        </p:txBody>
      </p:sp>
      <p:sp>
        <p:nvSpPr>
          <p:cNvPr id="3" name="Content Placeholder 2">
            <a:extLst>
              <a:ext uri="{FF2B5EF4-FFF2-40B4-BE49-F238E27FC236}">
                <a16:creationId xmlns:a16="http://schemas.microsoft.com/office/drawing/2014/main" id="{809543B8-7822-4125-AFC6-67E724F0F4A1}"/>
              </a:ext>
            </a:extLst>
          </p:cNvPr>
          <p:cNvSpPr>
            <a:spLocks noGrp="1"/>
          </p:cNvSpPr>
          <p:nvPr>
            <p:ph idx="1"/>
          </p:nvPr>
        </p:nvSpPr>
        <p:spPr>
          <a:xfrm>
            <a:off x="838200" y="1233996"/>
            <a:ext cx="10515600" cy="379909"/>
          </a:xfrm>
        </p:spPr>
        <p:txBody>
          <a:bodyPr>
            <a:noAutofit/>
          </a:bodyPr>
          <a:lstStyle/>
          <a:p>
            <a:r>
              <a:rPr lang="en-US" sz="2000" dirty="0">
                <a:latin typeface="Comic Sans MS" panose="030F0702030302020204" pitchFamily="66" charset="0"/>
              </a:rPr>
              <a:t>Deep learning is a subfield of machine learning based on ANN(Artificial Neural Network).</a:t>
            </a:r>
          </a:p>
          <a:p>
            <a:pPr marL="0" indent="0">
              <a:buNone/>
            </a:pPr>
            <a:endParaRPr lang="en-US" sz="1800" dirty="0">
              <a:latin typeface="Comic Sans MS" panose="030F0702030302020204" pitchFamily="66" charset="0"/>
            </a:endParaRPr>
          </a:p>
          <a:p>
            <a:pPr marL="0" indent="0">
              <a:buNone/>
            </a:pPr>
            <a:endParaRPr lang="en-US" sz="1800" dirty="0">
              <a:latin typeface="Comic Sans MS" panose="030F0702030302020204" pitchFamily="66" charset="0"/>
            </a:endParaRPr>
          </a:p>
          <a:p>
            <a:pPr marL="0" indent="0">
              <a:buNone/>
            </a:pPr>
            <a:endParaRPr lang="en-US" sz="1800" dirty="0">
              <a:latin typeface="Comic Sans MS" panose="030F0702030302020204" pitchFamily="66" charset="0"/>
            </a:endParaRPr>
          </a:p>
          <a:p>
            <a:pPr marL="0" indent="0">
              <a:buNone/>
            </a:pPr>
            <a:endParaRPr lang="en-US" sz="1800" dirty="0">
              <a:latin typeface="Comic Sans MS" panose="030F0702030302020204" pitchFamily="66" charset="0"/>
            </a:endParaRPr>
          </a:p>
          <a:p>
            <a:pPr marL="0" indent="0">
              <a:buNone/>
            </a:pPr>
            <a:endParaRPr lang="en-US" sz="1800" dirty="0">
              <a:latin typeface="Comic Sans MS" panose="030F0702030302020204" pitchFamily="66" charset="0"/>
            </a:endParaRPr>
          </a:p>
          <a:p>
            <a:pPr marL="0" indent="0">
              <a:buNone/>
            </a:pPr>
            <a:endParaRPr lang="en-US" sz="1800" dirty="0">
              <a:latin typeface="Comic Sans MS" panose="030F0702030302020204" pitchFamily="66" charset="0"/>
            </a:endParaRPr>
          </a:p>
          <a:p>
            <a:pPr marL="0" indent="0">
              <a:buNone/>
            </a:pPr>
            <a:endParaRPr lang="en-US" sz="1800" dirty="0">
              <a:latin typeface="Comic Sans MS" panose="030F0702030302020204" pitchFamily="66" charset="0"/>
            </a:endParaRPr>
          </a:p>
          <a:p>
            <a:pPr marL="0" indent="0">
              <a:buNone/>
            </a:pPr>
            <a:endParaRPr lang="en-US" sz="1800" dirty="0">
              <a:latin typeface="Comic Sans MS" panose="030F0702030302020204" pitchFamily="66" charset="0"/>
            </a:endParaRPr>
          </a:p>
          <a:p>
            <a:pPr marL="0" indent="0">
              <a:buNone/>
            </a:pPr>
            <a:endParaRPr lang="en-US" sz="1800" dirty="0">
              <a:latin typeface="Comic Sans MS" panose="030F0702030302020204" pitchFamily="66" charset="0"/>
            </a:endParaRPr>
          </a:p>
          <a:p>
            <a:pPr marL="0" indent="0">
              <a:buNone/>
            </a:pPr>
            <a:endParaRPr lang="en-US" sz="1800" dirty="0">
              <a:latin typeface="Comic Sans MS" panose="030F0702030302020204" pitchFamily="66" charset="0"/>
            </a:endParaRPr>
          </a:p>
          <a:p>
            <a:endParaRPr lang="en-US" sz="1800" dirty="0">
              <a:latin typeface="Comic Sans MS" panose="030F0702030302020204" pitchFamily="66" charset="0"/>
            </a:endParaRPr>
          </a:p>
          <a:p>
            <a:endParaRPr lang="en-US" sz="3200" dirty="0">
              <a:latin typeface="Comic Sans MS" panose="030F0702030302020204" pitchFamily="66" charset="0"/>
            </a:endParaRPr>
          </a:p>
        </p:txBody>
      </p:sp>
      <p:sp>
        <p:nvSpPr>
          <p:cNvPr id="5" name="Oval 4">
            <a:extLst>
              <a:ext uri="{FF2B5EF4-FFF2-40B4-BE49-F238E27FC236}">
                <a16:creationId xmlns:a16="http://schemas.microsoft.com/office/drawing/2014/main" id="{83B9BDCB-4C03-4EF8-9F9A-3C3CE2FD0469}"/>
              </a:ext>
            </a:extLst>
          </p:cNvPr>
          <p:cNvSpPr/>
          <p:nvPr/>
        </p:nvSpPr>
        <p:spPr>
          <a:xfrm>
            <a:off x="4864964" y="1726242"/>
            <a:ext cx="1589103" cy="71215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Comic Sans MS" panose="030F0702030302020204" pitchFamily="66" charset="0"/>
              </a:rPr>
              <a:t>Neural Network</a:t>
            </a:r>
          </a:p>
        </p:txBody>
      </p:sp>
      <p:cxnSp>
        <p:nvCxnSpPr>
          <p:cNvPr id="7" name="Straight Arrow Connector 6">
            <a:extLst>
              <a:ext uri="{FF2B5EF4-FFF2-40B4-BE49-F238E27FC236}">
                <a16:creationId xmlns:a16="http://schemas.microsoft.com/office/drawing/2014/main" id="{F701D796-1343-44B9-9B6F-1B54E442EFF9}"/>
              </a:ext>
            </a:extLst>
          </p:cNvPr>
          <p:cNvCxnSpPr>
            <a:cxnSpLocks/>
          </p:cNvCxnSpPr>
          <p:nvPr/>
        </p:nvCxnSpPr>
        <p:spPr>
          <a:xfrm>
            <a:off x="3542191" y="2837063"/>
            <a:ext cx="0" cy="592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15E4D8-A747-45AF-BE1A-020E438998B6}"/>
              </a:ext>
            </a:extLst>
          </p:cNvPr>
          <p:cNvCxnSpPr>
            <a:cxnSpLocks/>
          </p:cNvCxnSpPr>
          <p:nvPr/>
        </p:nvCxnSpPr>
        <p:spPr>
          <a:xfrm>
            <a:off x="5659515" y="2438397"/>
            <a:ext cx="0" cy="406434"/>
          </a:xfrm>
          <a:prstGeom prst="line">
            <a:avLst/>
          </a:prstGeom>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FEF3B37-B024-4849-A5FA-6DDD98E766C5}"/>
              </a:ext>
            </a:extLst>
          </p:cNvPr>
          <p:cNvCxnSpPr>
            <a:cxnSpLocks/>
          </p:cNvCxnSpPr>
          <p:nvPr/>
        </p:nvCxnSpPr>
        <p:spPr>
          <a:xfrm>
            <a:off x="3542191" y="2844831"/>
            <a:ext cx="4234648" cy="0"/>
          </a:xfrm>
          <a:prstGeom prst="line">
            <a:avLst/>
          </a:prstGeom>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13D3F296-0E66-4974-8DF7-A8E30A42352C}"/>
              </a:ext>
            </a:extLst>
          </p:cNvPr>
          <p:cNvCxnSpPr>
            <a:cxnSpLocks/>
          </p:cNvCxnSpPr>
          <p:nvPr/>
        </p:nvCxnSpPr>
        <p:spPr>
          <a:xfrm>
            <a:off x="7759083" y="2837063"/>
            <a:ext cx="0" cy="592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Rounded Corners 16">
            <a:extLst>
              <a:ext uri="{FF2B5EF4-FFF2-40B4-BE49-F238E27FC236}">
                <a16:creationId xmlns:a16="http://schemas.microsoft.com/office/drawing/2014/main" id="{5F8A6CD9-7C7C-4681-A448-B6A4371D66F3}"/>
              </a:ext>
            </a:extLst>
          </p:cNvPr>
          <p:cNvSpPr/>
          <p:nvPr/>
        </p:nvSpPr>
        <p:spPr>
          <a:xfrm>
            <a:off x="2393236" y="3431232"/>
            <a:ext cx="2333619" cy="5819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Comic Sans MS" panose="030F0702030302020204" pitchFamily="66" charset="0"/>
              </a:rPr>
              <a:t>Shallow neural network</a:t>
            </a:r>
          </a:p>
        </p:txBody>
      </p:sp>
      <p:sp>
        <p:nvSpPr>
          <p:cNvPr id="18" name="Rectangle: Rounded Corners 17">
            <a:extLst>
              <a:ext uri="{FF2B5EF4-FFF2-40B4-BE49-F238E27FC236}">
                <a16:creationId xmlns:a16="http://schemas.microsoft.com/office/drawing/2014/main" id="{7F5E6816-C7CF-40B7-9D1D-C968037AA44C}"/>
              </a:ext>
            </a:extLst>
          </p:cNvPr>
          <p:cNvSpPr/>
          <p:nvPr/>
        </p:nvSpPr>
        <p:spPr>
          <a:xfrm>
            <a:off x="6582746" y="3429646"/>
            <a:ext cx="2390773" cy="58193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Comic Sans MS" panose="030F0702030302020204" pitchFamily="66" charset="0"/>
              </a:rPr>
              <a:t>Deep neural network </a:t>
            </a:r>
          </a:p>
        </p:txBody>
      </p:sp>
      <p:sp>
        <p:nvSpPr>
          <p:cNvPr id="23" name="Rectangle: Single Corner Snipped 22">
            <a:extLst>
              <a:ext uri="{FF2B5EF4-FFF2-40B4-BE49-F238E27FC236}">
                <a16:creationId xmlns:a16="http://schemas.microsoft.com/office/drawing/2014/main" id="{EE6F93B2-7F86-4BBB-85D3-1A4FBAF28D33}"/>
              </a:ext>
            </a:extLst>
          </p:cNvPr>
          <p:cNvSpPr/>
          <p:nvPr/>
        </p:nvSpPr>
        <p:spPr>
          <a:xfrm>
            <a:off x="2393236" y="4484242"/>
            <a:ext cx="3016964" cy="1519925"/>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Comic Sans MS" panose="030F0702030302020204" pitchFamily="66" charset="0"/>
              </a:rPr>
              <a:t>It consist </a:t>
            </a:r>
          </a:p>
          <a:p>
            <a:pPr marL="285750" indent="-285750">
              <a:buFont typeface="Arial" panose="020B0604020202020204" pitchFamily="34" charset="0"/>
              <a:buChar char="•"/>
            </a:pPr>
            <a:r>
              <a:rPr lang="en-US" dirty="0">
                <a:latin typeface="Comic Sans MS" panose="030F0702030302020204" pitchFamily="66" charset="0"/>
              </a:rPr>
              <a:t>input layer</a:t>
            </a:r>
          </a:p>
          <a:p>
            <a:pPr marL="285750" indent="-285750">
              <a:buFont typeface="Arial" panose="020B0604020202020204" pitchFamily="34" charset="0"/>
              <a:buChar char="•"/>
            </a:pPr>
            <a:r>
              <a:rPr lang="en-US" dirty="0">
                <a:latin typeface="Comic Sans MS" panose="030F0702030302020204" pitchFamily="66" charset="0"/>
              </a:rPr>
              <a:t>one hidden layer</a:t>
            </a:r>
          </a:p>
          <a:p>
            <a:pPr marL="285750" indent="-285750">
              <a:buFont typeface="Arial" panose="020B0604020202020204" pitchFamily="34" charset="0"/>
              <a:buChar char="•"/>
            </a:pPr>
            <a:r>
              <a:rPr lang="en-US" dirty="0">
                <a:latin typeface="Comic Sans MS" panose="030F0702030302020204" pitchFamily="66" charset="0"/>
              </a:rPr>
              <a:t>output layer</a:t>
            </a:r>
          </a:p>
        </p:txBody>
      </p:sp>
      <p:sp>
        <p:nvSpPr>
          <p:cNvPr id="26" name="Arrow: Curved Right 25">
            <a:extLst>
              <a:ext uri="{FF2B5EF4-FFF2-40B4-BE49-F238E27FC236}">
                <a16:creationId xmlns:a16="http://schemas.microsoft.com/office/drawing/2014/main" id="{431B0F60-2C41-438D-9AD1-C7FE75DDC015}"/>
              </a:ext>
            </a:extLst>
          </p:cNvPr>
          <p:cNvSpPr/>
          <p:nvPr/>
        </p:nvSpPr>
        <p:spPr>
          <a:xfrm>
            <a:off x="1423991" y="3659750"/>
            <a:ext cx="969245" cy="1559950"/>
          </a:xfrm>
          <a:prstGeom prst="curved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6C926ABA-C2A6-4376-BB0B-83698891496F}"/>
              </a:ext>
            </a:extLst>
          </p:cNvPr>
          <p:cNvSpPr/>
          <p:nvPr/>
        </p:nvSpPr>
        <p:spPr>
          <a:xfrm>
            <a:off x="5609255" y="3669324"/>
            <a:ext cx="969245" cy="1559950"/>
          </a:xfrm>
          <a:prstGeom prst="curved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0" name="Rectangle: Single Corner Snipped 29">
            <a:extLst>
              <a:ext uri="{FF2B5EF4-FFF2-40B4-BE49-F238E27FC236}">
                <a16:creationId xmlns:a16="http://schemas.microsoft.com/office/drawing/2014/main" id="{E05A42EF-F77F-44E8-8EE4-F5566CAB96AC}"/>
              </a:ext>
            </a:extLst>
          </p:cNvPr>
          <p:cNvSpPr/>
          <p:nvPr/>
        </p:nvSpPr>
        <p:spPr>
          <a:xfrm>
            <a:off x="6578499" y="4449299"/>
            <a:ext cx="3851376" cy="1559949"/>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Comic Sans MS" panose="030F0702030302020204" pitchFamily="66" charset="0"/>
              </a:rPr>
              <a:t>It consist </a:t>
            </a:r>
          </a:p>
          <a:p>
            <a:pPr marL="285750" indent="-285750">
              <a:buFont typeface="Arial" panose="020B0604020202020204" pitchFamily="34" charset="0"/>
              <a:buChar char="•"/>
            </a:pPr>
            <a:r>
              <a:rPr lang="en-US" dirty="0">
                <a:latin typeface="Comic Sans MS" panose="030F0702030302020204" pitchFamily="66" charset="0"/>
              </a:rPr>
              <a:t>input layer</a:t>
            </a:r>
          </a:p>
          <a:p>
            <a:pPr marL="285750" indent="-285750">
              <a:buFont typeface="Arial" panose="020B0604020202020204" pitchFamily="34" charset="0"/>
              <a:buChar char="•"/>
            </a:pPr>
            <a:r>
              <a:rPr lang="en-US" dirty="0">
                <a:latin typeface="Comic Sans MS" panose="030F0702030302020204" pitchFamily="66" charset="0"/>
              </a:rPr>
              <a:t>More than one hidden layer</a:t>
            </a:r>
          </a:p>
          <a:p>
            <a:pPr marL="285750" indent="-285750">
              <a:buFont typeface="Arial" panose="020B0604020202020204" pitchFamily="34" charset="0"/>
              <a:buChar char="•"/>
            </a:pPr>
            <a:r>
              <a:rPr lang="en-US" dirty="0">
                <a:latin typeface="Comic Sans MS" panose="030F0702030302020204" pitchFamily="66" charset="0"/>
              </a:rPr>
              <a:t>output layer</a:t>
            </a:r>
          </a:p>
        </p:txBody>
      </p:sp>
      <p:pic>
        <p:nvPicPr>
          <p:cNvPr id="6" name="Picture 5">
            <a:extLst>
              <a:ext uri="{FF2B5EF4-FFF2-40B4-BE49-F238E27FC236}">
                <a16:creationId xmlns:a16="http://schemas.microsoft.com/office/drawing/2014/main" id="{90583CDB-564D-4F9F-8171-73CE31219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7" y="422672"/>
            <a:ext cx="638052" cy="638052"/>
          </a:xfrm>
          <a:prstGeom prst="rect">
            <a:avLst/>
          </a:prstGeom>
        </p:spPr>
      </p:pic>
    </p:spTree>
    <p:extLst>
      <p:ext uri="{BB962C8B-B14F-4D97-AF65-F5344CB8AC3E}">
        <p14:creationId xmlns:p14="http://schemas.microsoft.com/office/powerpoint/2010/main" val="119047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17" grpId="0" animBg="1"/>
      <p:bldP spid="18" grpId="0" animBg="1"/>
      <p:bldP spid="23" grpId="0" animBg="1"/>
      <p:bldP spid="26" grpId="0" animBg="1"/>
      <p:bldP spid="28"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90E3C-C56A-4467-B1CD-C66374501ECB}"/>
              </a:ext>
            </a:extLst>
          </p:cNvPr>
          <p:cNvSpPr>
            <a:spLocks noGrp="1"/>
          </p:cNvSpPr>
          <p:nvPr>
            <p:ph idx="1"/>
          </p:nvPr>
        </p:nvSpPr>
        <p:spPr>
          <a:xfrm>
            <a:off x="838200" y="1674412"/>
            <a:ext cx="10515600" cy="4200710"/>
          </a:xfrm>
        </p:spPr>
        <p:txBody>
          <a:bodyPr>
            <a:normAutofit/>
          </a:bodyPr>
          <a:lstStyle/>
          <a:p>
            <a:r>
              <a:rPr lang="en-US" sz="2400" dirty="0">
                <a:latin typeface="Comic Sans MS" panose="030F0702030302020204" pitchFamily="66" charset="0"/>
              </a:rPr>
              <a:t>In DL, a artificial neural network is a class of deep neural networks, can be used to model complex patterns and prediction problems.</a:t>
            </a:r>
          </a:p>
          <a:p>
            <a:r>
              <a:rPr lang="en-US" sz="2400" dirty="0" err="1">
                <a:latin typeface="Comic Sans MS" panose="030F0702030302020204" pitchFamily="66" charset="0"/>
              </a:rPr>
              <a:t>neurally</a:t>
            </a:r>
            <a:r>
              <a:rPr lang="en-US" sz="2400" dirty="0">
                <a:latin typeface="Comic Sans MS" panose="030F0702030302020204" pitchFamily="66" charset="0"/>
              </a:rPr>
              <a:t> implemented mathematical model</a:t>
            </a:r>
            <a:endParaRPr lang="en-US" sz="2000" dirty="0">
              <a:latin typeface="Comic Sans MS" panose="030F0702030302020204" pitchFamily="66" charset="0"/>
            </a:endParaRPr>
          </a:p>
          <a:p>
            <a:endParaRPr lang="en-US" sz="1600" dirty="0">
              <a:latin typeface="Comic Sans MS" panose="030F0702030302020204" pitchFamily="66" charset="0"/>
            </a:endParaRPr>
          </a:p>
        </p:txBody>
      </p:sp>
      <p:sp>
        <p:nvSpPr>
          <p:cNvPr id="6" name="Title 1">
            <a:extLst>
              <a:ext uri="{FF2B5EF4-FFF2-40B4-BE49-F238E27FC236}">
                <a16:creationId xmlns:a16="http://schemas.microsoft.com/office/drawing/2014/main" id="{DAF2880C-8BAF-42CF-9CA6-95E0D92905CF}"/>
              </a:ext>
            </a:extLst>
          </p:cNvPr>
          <p:cNvSpPr>
            <a:spLocks noGrp="1"/>
          </p:cNvSpPr>
          <p:nvPr>
            <p:ph type="title"/>
          </p:nvPr>
        </p:nvSpPr>
        <p:spPr>
          <a:xfrm>
            <a:off x="1131163" y="410490"/>
            <a:ext cx="8696417"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ANN (Artificial Neural Network)</a:t>
            </a:r>
          </a:p>
        </p:txBody>
      </p:sp>
      <p:pic>
        <p:nvPicPr>
          <p:cNvPr id="7" name="Picture 6">
            <a:extLst>
              <a:ext uri="{FF2B5EF4-FFF2-40B4-BE49-F238E27FC236}">
                <a16:creationId xmlns:a16="http://schemas.microsoft.com/office/drawing/2014/main" id="{747F15C8-B850-4C67-9C12-06018A5C6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7" y="422672"/>
            <a:ext cx="638052" cy="638052"/>
          </a:xfrm>
          <a:prstGeom prst="rect">
            <a:avLst/>
          </a:prstGeom>
        </p:spPr>
      </p:pic>
      <p:pic>
        <p:nvPicPr>
          <p:cNvPr id="4" name="Picture 3">
            <a:extLst>
              <a:ext uri="{FF2B5EF4-FFF2-40B4-BE49-F238E27FC236}">
                <a16:creationId xmlns:a16="http://schemas.microsoft.com/office/drawing/2014/main" id="{5409AD0F-8558-3E0F-8F0C-C5734AB8E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920" y="3148553"/>
            <a:ext cx="6429080" cy="3449163"/>
          </a:xfrm>
          <a:prstGeom prst="rect">
            <a:avLst/>
          </a:prstGeom>
        </p:spPr>
      </p:pic>
    </p:spTree>
    <p:extLst>
      <p:ext uri="{BB962C8B-B14F-4D97-AF65-F5344CB8AC3E}">
        <p14:creationId xmlns:p14="http://schemas.microsoft.com/office/powerpoint/2010/main" val="1583425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69FB38-8341-FECE-6809-726962632723}"/>
              </a:ext>
            </a:extLst>
          </p:cNvPr>
          <p:cNvSpPr>
            <a:spLocks noGrp="1"/>
          </p:cNvSpPr>
          <p:nvPr>
            <p:ph idx="1"/>
          </p:nvPr>
        </p:nvSpPr>
        <p:spPr>
          <a:xfrm>
            <a:off x="838200" y="1344853"/>
            <a:ext cx="10515600" cy="4351338"/>
          </a:xfrm>
        </p:spPr>
        <p:txBody>
          <a:bodyPr>
            <a:normAutofit lnSpcReduction="10000"/>
          </a:bodyPr>
          <a:lstStyle/>
          <a:p>
            <a:pPr marL="0" indent="0">
              <a:buNone/>
            </a:pPr>
            <a:r>
              <a:rPr lang="en-US" sz="3200" dirty="0">
                <a:solidFill>
                  <a:srgbClr val="252525"/>
                </a:solidFill>
                <a:effectLst/>
                <a:latin typeface="Comic Sans MS" panose="030F0702030302020204" pitchFamily="66" charset="0"/>
                <a:ea typeface="Times New Roman" panose="02020603050405020304" pitchFamily="18" charset="0"/>
              </a:rPr>
              <a:t>	</a:t>
            </a:r>
            <a:r>
              <a:rPr lang="en-US" dirty="0">
                <a:solidFill>
                  <a:srgbClr val="0070C0"/>
                </a:solidFill>
                <a:effectLst/>
                <a:latin typeface="Comic Sans MS" panose="030F0702030302020204" pitchFamily="66" charset="0"/>
                <a:ea typeface="Times New Roman" panose="02020603050405020304" pitchFamily="18" charset="0"/>
              </a:rPr>
              <a:t>Chronic kidney disease (CKD) </a:t>
            </a:r>
            <a:endParaRPr lang="en-US" sz="3600" dirty="0">
              <a:solidFill>
                <a:srgbClr val="0070C0"/>
              </a:solidFill>
              <a:effectLst/>
              <a:latin typeface="Comic Sans MS" panose="030F0702030302020204" pitchFamily="66" charset="0"/>
              <a:ea typeface="Times New Roman" panose="02020603050405020304" pitchFamily="18" charset="0"/>
            </a:endParaRPr>
          </a:p>
          <a:p>
            <a:pPr lvl="3"/>
            <a:r>
              <a:rPr lang="en-US" sz="2400" dirty="0">
                <a:solidFill>
                  <a:srgbClr val="252525"/>
                </a:solidFill>
                <a:latin typeface="Comic Sans MS" panose="030F0702030302020204" pitchFamily="66" charset="0"/>
                <a:ea typeface="Times New Roman" panose="02020603050405020304" pitchFamily="18" charset="0"/>
              </a:rPr>
              <a:t>Renal failure</a:t>
            </a:r>
          </a:p>
          <a:p>
            <a:pPr lvl="3"/>
            <a:r>
              <a:rPr lang="en-US" sz="2400" dirty="0">
                <a:solidFill>
                  <a:srgbClr val="252525"/>
                </a:solidFill>
                <a:latin typeface="Comic Sans MS" panose="030F0702030302020204" pitchFamily="66" charset="0"/>
                <a:ea typeface="Times New Roman" panose="02020603050405020304" pitchFamily="18" charset="0"/>
              </a:rPr>
              <a:t>Blood pressure</a:t>
            </a:r>
          </a:p>
          <a:p>
            <a:pPr lvl="3"/>
            <a:r>
              <a:rPr lang="en-US" sz="2400" dirty="0">
                <a:solidFill>
                  <a:srgbClr val="252525"/>
                </a:solidFill>
                <a:latin typeface="Comic Sans MS" panose="030F0702030302020204" pitchFamily="66" charset="0"/>
                <a:ea typeface="Times New Roman" panose="02020603050405020304" pitchFamily="18" charset="0"/>
              </a:rPr>
              <a:t>Hypertension</a:t>
            </a:r>
          </a:p>
          <a:p>
            <a:pPr lvl="3"/>
            <a:r>
              <a:rPr lang="en-US" sz="2400" dirty="0">
                <a:solidFill>
                  <a:srgbClr val="252525"/>
                </a:solidFill>
                <a:latin typeface="Comic Sans MS" panose="030F0702030302020204" pitchFamily="66" charset="0"/>
                <a:ea typeface="Times New Roman" panose="02020603050405020304" pitchFamily="18" charset="0"/>
              </a:rPr>
              <a:t>Diabetes</a:t>
            </a:r>
          </a:p>
          <a:p>
            <a:pPr lvl="3"/>
            <a:r>
              <a:rPr lang="en-US" sz="2400" dirty="0">
                <a:solidFill>
                  <a:srgbClr val="252525"/>
                </a:solidFill>
                <a:latin typeface="Comic Sans MS" panose="030F0702030302020204" pitchFamily="66" charset="0"/>
                <a:ea typeface="Times New Roman" panose="02020603050405020304" pitchFamily="18" charset="0"/>
              </a:rPr>
              <a:t>Anemia</a:t>
            </a:r>
          </a:p>
          <a:p>
            <a:pPr lvl="3"/>
            <a:r>
              <a:rPr lang="en-US" sz="2400" dirty="0">
                <a:solidFill>
                  <a:srgbClr val="252525"/>
                </a:solidFill>
                <a:latin typeface="Comic Sans MS" panose="030F0702030302020204" pitchFamily="66" charset="0"/>
                <a:ea typeface="Times New Roman" panose="02020603050405020304" pitchFamily="18" charset="0"/>
              </a:rPr>
              <a:t>Nerve Damage</a:t>
            </a:r>
          </a:p>
          <a:p>
            <a:pPr marL="1371600" lvl="3" indent="0">
              <a:buNone/>
            </a:pPr>
            <a:endParaRPr lang="en-US" sz="4400" dirty="0">
              <a:latin typeface="Comic Sans MS" panose="030F0702030302020204" pitchFamily="66" charset="0"/>
            </a:endParaRPr>
          </a:p>
          <a:p>
            <a:pPr lvl="2">
              <a:buFont typeface="Wingdings" panose="05000000000000000000" pitchFamily="2" charset="2"/>
              <a:buChar char="ü"/>
            </a:pPr>
            <a:r>
              <a:rPr lang="en-US" sz="2400" dirty="0">
                <a:solidFill>
                  <a:srgbClr val="252525"/>
                </a:solidFill>
                <a:effectLst/>
                <a:latin typeface="Comic Sans MS" panose="030F0702030302020204" pitchFamily="66" charset="0"/>
                <a:ea typeface="Times New Roman" panose="02020603050405020304" pitchFamily="18" charset="0"/>
              </a:rPr>
              <a:t>With </a:t>
            </a:r>
            <a:r>
              <a:rPr lang="en-US" sz="2400" b="1" dirty="0">
                <a:solidFill>
                  <a:srgbClr val="252525"/>
                </a:solidFill>
                <a:effectLst/>
                <a:latin typeface="Comic Sans MS" panose="030F0702030302020204" pitchFamily="66" charset="0"/>
                <a:ea typeface="Times New Roman" panose="02020603050405020304" pitchFamily="18" charset="0"/>
              </a:rPr>
              <a:t>no cure </a:t>
            </a:r>
            <a:r>
              <a:rPr lang="en-US" sz="2400" dirty="0">
                <a:solidFill>
                  <a:srgbClr val="252525"/>
                </a:solidFill>
                <a:effectLst/>
                <a:latin typeface="Comic Sans MS" panose="030F0702030302020204" pitchFamily="66" charset="0"/>
                <a:ea typeface="Times New Roman" panose="02020603050405020304" pitchFamily="18" charset="0"/>
              </a:rPr>
              <a:t>and </a:t>
            </a:r>
            <a:r>
              <a:rPr lang="en-US" sz="2400" b="1" dirty="0">
                <a:solidFill>
                  <a:srgbClr val="252525"/>
                </a:solidFill>
                <a:effectLst/>
                <a:latin typeface="Comic Sans MS" panose="030F0702030302020204" pitchFamily="66" charset="0"/>
                <a:ea typeface="Times New Roman" panose="02020603050405020304" pitchFamily="18" charset="0"/>
              </a:rPr>
              <a:t>high morbidity</a:t>
            </a:r>
            <a:r>
              <a:rPr lang="en-US" sz="2400" dirty="0">
                <a:solidFill>
                  <a:srgbClr val="252525"/>
                </a:solidFill>
                <a:effectLst/>
                <a:latin typeface="Comic Sans MS" panose="030F0702030302020204" pitchFamily="66" charset="0"/>
                <a:ea typeface="Times New Roman" panose="02020603050405020304" pitchFamily="18" charset="0"/>
              </a:rPr>
              <a:t>, CKD is common in the adult population</a:t>
            </a:r>
          </a:p>
          <a:p>
            <a:pPr lvl="2">
              <a:buFont typeface="Wingdings" panose="05000000000000000000" pitchFamily="2" charset="2"/>
              <a:buChar char="ü"/>
            </a:pPr>
            <a:r>
              <a:rPr lang="en-US" sz="2400" dirty="0">
                <a:solidFill>
                  <a:srgbClr val="252525"/>
                </a:solidFill>
                <a:latin typeface="Comic Sans MS" panose="030F0702030302020204" pitchFamily="66" charset="0"/>
                <a:ea typeface="Times New Roman" panose="02020603050405020304" pitchFamily="18" charset="0"/>
              </a:rPr>
              <a:t>Defined by the </a:t>
            </a:r>
            <a:r>
              <a:rPr lang="en-US" sz="2400" b="1" dirty="0">
                <a:solidFill>
                  <a:srgbClr val="252525"/>
                </a:solidFill>
                <a:latin typeface="Comic Sans MS" panose="030F0702030302020204" pitchFamily="66" charset="0"/>
                <a:ea typeface="Times New Roman" panose="02020603050405020304" pitchFamily="18" charset="0"/>
              </a:rPr>
              <a:t>reduction of kidney function</a:t>
            </a:r>
            <a:endParaRPr lang="en-US" sz="2400" b="1" dirty="0">
              <a:solidFill>
                <a:srgbClr val="252525"/>
              </a:solidFill>
              <a:effectLst/>
              <a:latin typeface="Comic Sans MS" panose="030F0702030302020204" pitchFamily="66" charset="0"/>
              <a:ea typeface="Times New Roman" panose="02020603050405020304" pitchFamily="18" charset="0"/>
            </a:endParaRPr>
          </a:p>
          <a:p>
            <a:pPr lvl="2">
              <a:buFont typeface="Wingdings" panose="05000000000000000000" pitchFamily="2" charset="2"/>
              <a:buChar char="ü"/>
            </a:pPr>
            <a:endParaRPr lang="en-US" sz="5400" dirty="0">
              <a:latin typeface="Comic Sans MS" panose="030F0702030302020204" pitchFamily="66" charset="0"/>
            </a:endParaRPr>
          </a:p>
        </p:txBody>
      </p:sp>
      <p:sp>
        <p:nvSpPr>
          <p:cNvPr id="4" name="Title 1">
            <a:extLst>
              <a:ext uri="{FF2B5EF4-FFF2-40B4-BE49-F238E27FC236}">
                <a16:creationId xmlns:a16="http://schemas.microsoft.com/office/drawing/2014/main" id="{3D7F3F8F-A5E7-40F9-36B3-0043F75DAB23}"/>
              </a:ext>
            </a:extLst>
          </p:cNvPr>
          <p:cNvSpPr txBox="1">
            <a:spLocks/>
          </p:cNvSpPr>
          <p:nvPr/>
        </p:nvSpPr>
        <p:spPr>
          <a:xfrm>
            <a:off x="1353105" y="426376"/>
            <a:ext cx="8154880" cy="700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endParaRPr lang="en-US" sz="4000" u="dbl" dirty="0">
              <a:uFill>
                <a:solidFill>
                  <a:srgbClr val="0070C0"/>
                </a:solidFill>
              </a:uFill>
              <a:latin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3DE8D35D-941C-E07E-5EB8-43C76C79DAE5}"/>
              </a:ext>
            </a:extLst>
          </p:cNvPr>
          <p:cNvSpPr/>
          <p:nvPr/>
        </p:nvSpPr>
        <p:spPr>
          <a:xfrm>
            <a:off x="240382" y="426376"/>
            <a:ext cx="971550" cy="797850"/>
          </a:xfrm>
          <a:prstGeom prst="ellipse">
            <a:avLst/>
          </a:pr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543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90E3C-C56A-4467-B1CD-C66374501ECB}"/>
              </a:ext>
            </a:extLst>
          </p:cNvPr>
          <p:cNvSpPr>
            <a:spLocks noGrp="1"/>
          </p:cNvSpPr>
          <p:nvPr>
            <p:ph idx="1"/>
          </p:nvPr>
        </p:nvSpPr>
        <p:spPr>
          <a:xfrm>
            <a:off x="838200" y="1674412"/>
            <a:ext cx="10515600" cy="4200710"/>
          </a:xfrm>
        </p:spPr>
        <p:txBody>
          <a:bodyPr>
            <a:normAutofit/>
          </a:bodyPr>
          <a:lstStyle/>
          <a:p>
            <a:pPr>
              <a:buFont typeface="Wingdings" panose="05000000000000000000" pitchFamily="2" charset="2"/>
              <a:buChar char="ü"/>
            </a:pPr>
            <a:r>
              <a:rPr lang="en-US" sz="2000" dirty="0">
                <a:latin typeface="Comic Sans MS" panose="030F0702030302020204" pitchFamily="66" charset="0"/>
              </a:rPr>
              <a:t>fully connected class of feedforward artificial neural network </a:t>
            </a:r>
          </a:p>
          <a:p>
            <a:pPr>
              <a:buFont typeface="Wingdings" panose="05000000000000000000" pitchFamily="2" charset="2"/>
              <a:buChar char="ü"/>
            </a:pPr>
            <a:r>
              <a:rPr lang="en-US" sz="2000" dirty="0">
                <a:latin typeface="Comic Sans MS" panose="030F0702030302020204" pitchFamily="66" charset="0"/>
              </a:rPr>
              <a:t>Type of ANN with multiple layer</a:t>
            </a:r>
          </a:p>
        </p:txBody>
      </p:sp>
      <p:sp>
        <p:nvSpPr>
          <p:cNvPr id="6" name="Title 1">
            <a:extLst>
              <a:ext uri="{FF2B5EF4-FFF2-40B4-BE49-F238E27FC236}">
                <a16:creationId xmlns:a16="http://schemas.microsoft.com/office/drawing/2014/main" id="{DAF2880C-8BAF-42CF-9CA6-95E0D92905CF}"/>
              </a:ext>
            </a:extLst>
          </p:cNvPr>
          <p:cNvSpPr>
            <a:spLocks noGrp="1"/>
          </p:cNvSpPr>
          <p:nvPr>
            <p:ph type="title"/>
          </p:nvPr>
        </p:nvSpPr>
        <p:spPr>
          <a:xfrm>
            <a:off x="1131163" y="410490"/>
            <a:ext cx="8696417"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Multilayer Perceptron (MLP)</a:t>
            </a:r>
          </a:p>
        </p:txBody>
      </p:sp>
      <p:pic>
        <p:nvPicPr>
          <p:cNvPr id="7" name="Picture 6">
            <a:extLst>
              <a:ext uri="{FF2B5EF4-FFF2-40B4-BE49-F238E27FC236}">
                <a16:creationId xmlns:a16="http://schemas.microsoft.com/office/drawing/2014/main" id="{747F15C8-B850-4C67-9C12-06018A5C6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7" y="422672"/>
            <a:ext cx="638052" cy="638052"/>
          </a:xfrm>
          <a:prstGeom prst="rect">
            <a:avLst/>
          </a:prstGeom>
        </p:spPr>
      </p:pic>
      <p:pic>
        <p:nvPicPr>
          <p:cNvPr id="1028" name="Picture 4" descr="Artificial Neural Network Architecture Explained with an Regression Example">
            <a:extLst>
              <a:ext uri="{FF2B5EF4-FFF2-40B4-BE49-F238E27FC236}">
                <a16:creationId xmlns:a16="http://schemas.microsoft.com/office/drawing/2014/main" id="{CF541B79-8C5B-9D1E-53CA-A063B2D2A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1653" y="2572816"/>
            <a:ext cx="7140001" cy="3463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829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90E3C-C56A-4467-B1CD-C66374501ECB}"/>
              </a:ext>
            </a:extLst>
          </p:cNvPr>
          <p:cNvSpPr>
            <a:spLocks noGrp="1"/>
          </p:cNvSpPr>
          <p:nvPr>
            <p:ph idx="1"/>
          </p:nvPr>
        </p:nvSpPr>
        <p:spPr>
          <a:xfrm>
            <a:off x="838200" y="1328645"/>
            <a:ext cx="10515600" cy="4200710"/>
          </a:xfrm>
        </p:spPr>
        <p:txBody>
          <a:bodyPr>
            <a:normAutofit/>
          </a:bodyPr>
          <a:lstStyle/>
          <a:p>
            <a:pPr>
              <a:buFont typeface="Wingdings" panose="05000000000000000000" pitchFamily="2" charset="2"/>
              <a:buChar char="ü"/>
            </a:pPr>
            <a:r>
              <a:rPr lang="en-US" sz="2200" dirty="0">
                <a:latin typeface="Comic Sans MS" panose="030F0702030302020204" pitchFamily="66" charset="0"/>
              </a:rPr>
              <a:t>recurrent NN where whose current output depends on the previous output</a:t>
            </a:r>
          </a:p>
          <a:p>
            <a:pPr>
              <a:buFont typeface="Wingdings" panose="05000000000000000000" pitchFamily="2" charset="2"/>
              <a:buChar char="ü"/>
            </a:pPr>
            <a:r>
              <a:rPr lang="en-US" sz="2200" dirty="0">
                <a:latin typeface="Comic Sans MS" panose="030F0702030302020204" pitchFamily="66" charset="0"/>
              </a:rPr>
              <a:t> input value of the current state will be the output value of the previous state</a:t>
            </a:r>
          </a:p>
        </p:txBody>
      </p:sp>
      <p:sp>
        <p:nvSpPr>
          <p:cNvPr id="6" name="Title 1">
            <a:extLst>
              <a:ext uri="{FF2B5EF4-FFF2-40B4-BE49-F238E27FC236}">
                <a16:creationId xmlns:a16="http://schemas.microsoft.com/office/drawing/2014/main" id="{DAF2880C-8BAF-42CF-9CA6-95E0D92905CF}"/>
              </a:ext>
            </a:extLst>
          </p:cNvPr>
          <p:cNvSpPr>
            <a:spLocks noGrp="1"/>
          </p:cNvSpPr>
          <p:nvPr>
            <p:ph type="title"/>
          </p:nvPr>
        </p:nvSpPr>
        <p:spPr>
          <a:xfrm>
            <a:off x="1131163" y="410490"/>
            <a:ext cx="8696417"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Simple RNN</a:t>
            </a:r>
          </a:p>
        </p:txBody>
      </p:sp>
      <p:pic>
        <p:nvPicPr>
          <p:cNvPr id="7" name="Picture 6">
            <a:extLst>
              <a:ext uri="{FF2B5EF4-FFF2-40B4-BE49-F238E27FC236}">
                <a16:creationId xmlns:a16="http://schemas.microsoft.com/office/drawing/2014/main" id="{747F15C8-B850-4C67-9C12-06018A5C6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7" y="422672"/>
            <a:ext cx="638052" cy="638052"/>
          </a:xfrm>
          <a:prstGeom prst="rect">
            <a:avLst/>
          </a:prstGeom>
        </p:spPr>
      </p:pic>
      <p:pic>
        <p:nvPicPr>
          <p:cNvPr id="1026" name="Picture 2" descr="Left) A simple RNN with a single input. The black box represents the... |  Download Scientific Diagram">
            <a:extLst>
              <a:ext uri="{FF2B5EF4-FFF2-40B4-BE49-F238E27FC236}">
                <a16:creationId xmlns:a16="http://schemas.microsoft.com/office/drawing/2014/main" id="{C50D749D-C9D0-0DFF-5D6A-922C7BA01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887" y="2752627"/>
            <a:ext cx="8096250" cy="337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797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90E3C-C56A-4467-B1CD-C66374501ECB}"/>
              </a:ext>
            </a:extLst>
          </p:cNvPr>
          <p:cNvSpPr>
            <a:spLocks noGrp="1"/>
          </p:cNvSpPr>
          <p:nvPr>
            <p:ph idx="1"/>
          </p:nvPr>
        </p:nvSpPr>
        <p:spPr>
          <a:xfrm>
            <a:off x="838200" y="1328645"/>
            <a:ext cx="10515600" cy="4200710"/>
          </a:xfrm>
        </p:spPr>
        <p:txBody>
          <a:bodyPr>
            <a:normAutofit/>
          </a:bodyPr>
          <a:lstStyle/>
          <a:p>
            <a:pPr>
              <a:buFont typeface="Wingdings" panose="05000000000000000000" pitchFamily="2" charset="2"/>
              <a:buChar char="ü"/>
            </a:pPr>
            <a:r>
              <a:rPr lang="en-US" sz="2000" dirty="0">
                <a:latin typeface="Comic Sans MS" panose="030F0702030302020204" pitchFamily="66" charset="0"/>
              </a:rPr>
              <a:t>GRU may also be considered as a version of the LSTM </a:t>
            </a:r>
          </a:p>
          <a:p>
            <a:pPr>
              <a:buFont typeface="Wingdings" panose="05000000000000000000" pitchFamily="2" charset="2"/>
              <a:buChar char="ü"/>
            </a:pPr>
            <a:r>
              <a:rPr lang="en-US" sz="2000" dirty="0">
                <a:latin typeface="Comic Sans MS" panose="030F0702030302020204" pitchFamily="66" charset="0"/>
              </a:rPr>
              <a:t>To address the vanishing gradient problem of a standard RNN, GRU utilizes the update and reset gates</a:t>
            </a:r>
          </a:p>
        </p:txBody>
      </p:sp>
      <p:sp>
        <p:nvSpPr>
          <p:cNvPr id="6" name="Title 1">
            <a:extLst>
              <a:ext uri="{FF2B5EF4-FFF2-40B4-BE49-F238E27FC236}">
                <a16:creationId xmlns:a16="http://schemas.microsoft.com/office/drawing/2014/main" id="{DAF2880C-8BAF-42CF-9CA6-95E0D92905CF}"/>
              </a:ext>
            </a:extLst>
          </p:cNvPr>
          <p:cNvSpPr>
            <a:spLocks noGrp="1"/>
          </p:cNvSpPr>
          <p:nvPr>
            <p:ph type="title"/>
          </p:nvPr>
        </p:nvSpPr>
        <p:spPr>
          <a:xfrm>
            <a:off x="1131163" y="410490"/>
            <a:ext cx="8696417"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Gated Recurrent Network (GRU)</a:t>
            </a:r>
          </a:p>
        </p:txBody>
      </p:sp>
      <p:pic>
        <p:nvPicPr>
          <p:cNvPr id="7" name="Picture 6">
            <a:extLst>
              <a:ext uri="{FF2B5EF4-FFF2-40B4-BE49-F238E27FC236}">
                <a16:creationId xmlns:a16="http://schemas.microsoft.com/office/drawing/2014/main" id="{747F15C8-B850-4C67-9C12-06018A5C6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7" y="422672"/>
            <a:ext cx="638052" cy="638052"/>
          </a:xfrm>
          <a:prstGeom prst="rect">
            <a:avLst/>
          </a:prstGeom>
        </p:spPr>
      </p:pic>
      <p:pic>
        <p:nvPicPr>
          <p:cNvPr id="4" name="Picture 3">
            <a:extLst>
              <a:ext uri="{FF2B5EF4-FFF2-40B4-BE49-F238E27FC236}">
                <a16:creationId xmlns:a16="http://schemas.microsoft.com/office/drawing/2014/main" id="{DD5B98B4-3D9A-484C-6F73-4CB798963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992" y="2846895"/>
            <a:ext cx="5599521" cy="3080635"/>
          </a:xfrm>
          <a:prstGeom prst="rect">
            <a:avLst/>
          </a:prstGeom>
        </p:spPr>
      </p:pic>
    </p:spTree>
    <p:extLst>
      <p:ext uri="{BB962C8B-B14F-4D97-AF65-F5344CB8AC3E}">
        <p14:creationId xmlns:p14="http://schemas.microsoft.com/office/powerpoint/2010/main" val="62569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90E3C-C56A-4467-B1CD-C66374501ECB}"/>
              </a:ext>
            </a:extLst>
          </p:cNvPr>
          <p:cNvSpPr>
            <a:spLocks noGrp="1"/>
          </p:cNvSpPr>
          <p:nvPr>
            <p:ph idx="1"/>
          </p:nvPr>
        </p:nvSpPr>
        <p:spPr>
          <a:xfrm>
            <a:off x="838200" y="1328645"/>
            <a:ext cx="10515600" cy="4200710"/>
          </a:xfrm>
        </p:spPr>
        <p:txBody>
          <a:bodyPr>
            <a:normAutofit/>
          </a:bodyPr>
          <a:lstStyle/>
          <a:p>
            <a:pPr>
              <a:buFont typeface="Wingdings" panose="05000000000000000000" pitchFamily="2" charset="2"/>
              <a:buChar char="ü"/>
            </a:pPr>
            <a:r>
              <a:rPr lang="en-US" sz="2000" dirty="0">
                <a:latin typeface="Comic Sans MS" panose="030F0702030302020204" pitchFamily="66" charset="0"/>
              </a:rPr>
              <a:t>Supervised learning algorithm works on the basis of hyper-plane</a:t>
            </a:r>
          </a:p>
          <a:p>
            <a:pPr>
              <a:buFont typeface="Wingdings" panose="05000000000000000000" pitchFamily="2" charset="2"/>
              <a:buChar char="ü"/>
            </a:pPr>
            <a:r>
              <a:rPr lang="en-US" sz="2000" dirty="0">
                <a:latin typeface="Comic Sans MS" panose="030F0702030302020204" pitchFamily="66" charset="0"/>
              </a:rPr>
              <a:t>Chooses the extreme points/vectors that help in creating the hyperplane</a:t>
            </a:r>
          </a:p>
        </p:txBody>
      </p:sp>
      <p:sp>
        <p:nvSpPr>
          <p:cNvPr id="6" name="Title 1">
            <a:extLst>
              <a:ext uri="{FF2B5EF4-FFF2-40B4-BE49-F238E27FC236}">
                <a16:creationId xmlns:a16="http://schemas.microsoft.com/office/drawing/2014/main" id="{DAF2880C-8BAF-42CF-9CA6-95E0D92905CF}"/>
              </a:ext>
            </a:extLst>
          </p:cNvPr>
          <p:cNvSpPr>
            <a:spLocks noGrp="1"/>
          </p:cNvSpPr>
          <p:nvPr>
            <p:ph type="title"/>
          </p:nvPr>
        </p:nvSpPr>
        <p:spPr>
          <a:xfrm>
            <a:off x="1131163" y="410490"/>
            <a:ext cx="8696417"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Support Vector Machine (SVM)</a:t>
            </a:r>
          </a:p>
        </p:txBody>
      </p:sp>
      <p:pic>
        <p:nvPicPr>
          <p:cNvPr id="7" name="Picture 6">
            <a:extLst>
              <a:ext uri="{FF2B5EF4-FFF2-40B4-BE49-F238E27FC236}">
                <a16:creationId xmlns:a16="http://schemas.microsoft.com/office/drawing/2014/main" id="{747F15C8-B850-4C67-9C12-06018A5C6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7" y="422672"/>
            <a:ext cx="638052" cy="638052"/>
          </a:xfrm>
          <a:prstGeom prst="rect">
            <a:avLst/>
          </a:prstGeom>
        </p:spPr>
      </p:pic>
      <p:pic>
        <p:nvPicPr>
          <p:cNvPr id="3074" name="Picture 2" descr="Support Vector Machine Algorithm">
            <a:extLst>
              <a:ext uri="{FF2B5EF4-FFF2-40B4-BE49-F238E27FC236}">
                <a16:creationId xmlns:a16="http://schemas.microsoft.com/office/drawing/2014/main" id="{1AF2A6E1-F28D-957A-60D6-0004D4C80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098" y="246668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58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BF7846-DB73-4DDE-92AD-C562FF8C2B22}"/>
              </a:ext>
            </a:extLst>
          </p:cNvPr>
          <p:cNvSpPr>
            <a:spLocks noGrp="1"/>
          </p:cNvSpPr>
          <p:nvPr>
            <p:ph type="title"/>
          </p:nvPr>
        </p:nvSpPr>
        <p:spPr>
          <a:xfrm>
            <a:off x="491971" y="169818"/>
            <a:ext cx="10515600" cy="797850"/>
          </a:xfrm>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Presentation Agenda</a:t>
            </a:r>
          </a:p>
        </p:txBody>
      </p:sp>
      <p:sp>
        <p:nvSpPr>
          <p:cNvPr id="15" name="Oval 14">
            <a:extLst>
              <a:ext uri="{FF2B5EF4-FFF2-40B4-BE49-F238E27FC236}">
                <a16:creationId xmlns:a16="http://schemas.microsoft.com/office/drawing/2014/main" id="{D1567732-5465-47CF-A86E-FA787828AFCB}"/>
              </a:ext>
            </a:extLst>
          </p:cNvPr>
          <p:cNvSpPr/>
          <p:nvPr/>
        </p:nvSpPr>
        <p:spPr>
          <a:xfrm>
            <a:off x="2889585" y="992820"/>
            <a:ext cx="797955" cy="638053"/>
          </a:xfrm>
          <a:prstGeom prst="ellipse">
            <a:avLst/>
          </a:pr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Open Book">
            <a:extLst>
              <a:ext uri="{FF2B5EF4-FFF2-40B4-BE49-F238E27FC236}">
                <a16:creationId xmlns:a16="http://schemas.microsoft.com/office/drawing/2014/main" id="{6E77C8CB-4446-4779-B5B8-DD3AF98C353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6484" y="4156873"/>
            <a:ext cx="653185" cy="405415"/>
          </a:xfrm>
          <a:prstGeom prst="rect">
            <a:avLst/>
          </a:prstGeom>
        </p:spPr>
      </p:pic>
      <p:pic>
        <p:nvPicPr>
          <p:cNvPr id="18" name="Graphic 17" descr="Blackboard">
            <a:extLst>
              <a:ext uri="{FF2B5EF4-FFF2-40B4-BE49-F238E27FC236}">
                <a16:creationId xmlns:a16="http://schemas.microsoft.com/office/drawing/2014/main" id="{5B50E882-88F1-4421-A787-D7B2C589C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1374" y="4602187"/>
            <a:ext cx="615193" cy="574111"/>
          </a:xfrm>
          <a:prstGeom prst="rect">
            <a:avLst/>
          </a:prstGeom>
        </p:spPr>
      </p:pic>
      <p:pic>
        <p:nvPicPr>
          <p:cNvPr id="19" name="Content Placeholder 4" descr="Scales of Justice">
            <a:extLst>
              <a:ext uri="{FF2B5EF4-FFF2-40B4-BE49-F238E27FC236}">
                <a16:creationId xmlns:a16="http://schemas.microsoft.com/office/drawing/2014/main" id="{7A89B207-DB77-4668-A771-3ABF54592CF3}"/>
              </a:ext>
            </a:extLst>
          </p:cNvPr>
          <p:cNvPicPr>
            <a:picLocks noChangeAspect="1"/>
          </p:cNvPicPr>
          <p:nvPr/>
        </p:nvPicPr>
        <p:blipFill>
          <a:blip r:embed="rId7" cstate="hqprint">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975484" y="5216197"/>
            <a:ext cx="733147" cy="618861"/>
          </a:xfrm>
          <a:prstGeom prst="rect">
            <a:avLst/>
          </a:prstGeom>
        </p:spPr>
      </p:pic>
      <p:pic>
        <p:nvPicPr>
          <p:cNvPr id="20" name="Graphic 3" descr="Books on Shelf">
            <a:extLst>
              <a:ext uri="{FF2B5EF4-FFF2-40B4-BE49-F238E27FC236}">
                <a16:creationId xmlns:a16="http://schemas.microsoft.com/office/drawing/2014/main" id="{E90AADD5-F8C8-4546-8CF2-3CA8D2CE495B}"/>
              </a:ext>
            </a:extLst>
          </p:cNvPr>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975484" y="5909016"/>
            <a:ext cx="797954" cy="678221"/>
          </a:xfrm>
          <a:prstGeom prst="rect">
            <a:avLst/>
          </a:prstGeom>
        </p:spPr>
      </p:pic>
      <p:sp>
        <p:nvSpPr>
          <p:cNvPr id="6" name="Title 1">
            <a:extLst>
              <a:ext uri="{FF2B5EF4-FFF2-40B4-BE49-F238E27FC236}">
                <a16:creationId xmlns:a16="http://schemas.microsoft.com/office/drawing/2014/main" id="{E24E2E54-40E4-77B6-FCAF-647A2528B499}"/>
              </a:ext>
            </a:extLst>
          </p:cNvPr>
          <p:cNvSpPr txBox="1">
            <a:spLocks/>
          </p:cNvSpPr>
          <p:nvPr/>
        </p:nvSpPr>
        <p:spPr>
          <a:xfrm>
            <a:off x="3759890" y="157551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A3574A4-E5EA-844C-CA4B-19915227C329}"/>
              </a:ext>
            </a:extLst>
          </p:cNvPr>
          <p:cNvPicPr>
            <a:picLocks noChangeAspect="1"/>
          </p:cNvPicPr>
          <p:nvPr/>
        </p:nvPicPr>
        <p:blipFill rotWithShape="1">
          <a:blip r:embed="rId11">
            <a:extLst>
              <a:ext uri="{28A0092B-C50C-407E-A947-70E740481C1C}">
                <a14:useLocalDpi xmlns:a14="http://schemas.microsoft.com/office/drawing/2010/main" val="0"/>
              </a:ext>
            </a:extLst>
          </a:blip>
          <a:srcRect t="-1" b="8119"/>
          <a:stretch/>
        </p:blipFill>
        <p:spPr>
          <a:xfrm>
            <a:off x="2963734" y="1656025"/>
            <a:ext cx="723806" cy="400704"/>
          </a:xfrm>
          <a:prstGeom prst="rect">
            <a:avLst/>
          </a:prstGeom>
        </p:spPr>
      </p:pic>
      <p:sp>
        <p:nvSpPr>
          <p:cNvPr id="10" name="Title 1">
            <a:extLst>
              <a:ext uri="{FF2B5EF4-FFF2-40B4-BE49-F238E27FC236}">
                <a16:creationId xmlns:a16="http://schemas.microsoft.com/office/drawing/2014/main" id="{A7C4E643-95D0-F5C4-6B27-61BFE13DDE5F}"/>
              </a:ext>
            </a:extLst>
          </p:cNvPr>
          <p:cNvSpPr txBox="1">
            <a:spLocks/>
          </p:cNvSpPr>
          <p:nvPr/>
        </p:nvSpPr>
        <p:spPr>
          <a:xfrm>
            <a:off x="3759890" y="999902"/>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48644512-6F43-DA71-DA23-2A0F42221609}"/>
              </a:ext>
            </a:extLst>
          </p:cNvPr>
          <p:cNvSpPr txBox="1">
            <a:spLocks/>
          </p:cNvSpPr>
          <p:nvPr/>
        </p:nvSpPr>
        <p:spPr>
          <a:xfrm>
            <a:off x="3759890" y="2140804"/>
            <a:ext cx="8110491" cy="69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Statement </a:t>
            </a:r>
            <a:endParaRPr lang="en-US" sz="35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67E93D4-59D0-EF24-DB34-924D5EB33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6461" y="2142008"/>
            <a:ext cx="769740" cy="618861"/>
          </a:xfrm>
          <a:prstGeom prst="rect">
            <a:avLst/>
          </a:prstGeom>
        </p:spPr>
      </p:pic>
      <p:sp>
        <p:nvSpPr>
          <p:cNvPr id="21" name="Title 1">
            <a:extLst>
              <a:ext uri="{FF2B5EF4-FFF2-40B4-BE49-F238E27FC236}">
                <a16:creationId xmlns:a16="http://schemas.microsoft.com/office/drawing/2014/main" id="{2BC66CC5-2ABB-C793-B63D-DDAB6E24E00C}"/>
              </a:ext>
            </a:extLst>
          </p:cNvPr>
          <p:cNvSpPr txBox="1">
            <a:spLocks/>
          </p:cNvSpPr>
          <p:nvPr/>
        </p:nvSpPr>
        <p:spPr>
          <a:xfrm>
            <a:off x="3734113" y="2804853"/>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DF4BC9F2-05B1-2380-5AEF-2E372C2CAB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6485" y="2835602"/>
            <a:ext cx="677872" cy="574111"/>
          </a:xfrm>
          <a:prstGeom prst="rect">
            <a:avLst/>
          </a:prstGeom>
        </p:spPr>
      </p:pic>
      <p:sp>
        <p:nvSpPr>
          <p:cNvPr id="23" name="Title 1">
            <a:extLst>
              <a:ext uri="{FF2B5EF4-FFF2-40B4-BE49-F238E27FC236}">
                <a16:creationId xmlns:a16="http://schemas.microsoft.com/office/drawing/2014/main" id="{9592999A-8AE9-3ACF-23A4-04EA6A0A1867}"/>
              </a:ext>
            </a:extLst>
          </p:cNvPr>
          <p:cNvSpPr txBox="1">
            <a:spLocks/>
          </p:cNvSpPr>
          <p:nvPr/>
        </p:nvSpPr>
        <p:spPr>
          <a:xfrm>
            <a:off x="3746018" y="344110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Contribution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240C5969-047E-979F-5918-877775E7F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6484" y="3516387"/>
            <a:ext cx="592419" cy="477024"/>
          </a:xfrm>
          <a:prstGeom prst="rect">
            <a:avLst/>
          </a:prstGeom>
        </p:spPr>
      </p:pic>
      <p:sp>
        <p:nvSpPr>
          <p:cNvPr id="25" name="Title 3">
            <a:extLst>
              <a:ext uri="{FF2B5EF4-FFF2-40B4-BE49-F238E27FC236}">
                <a16:creationId xmlns:a16="http://schemas.microsoft.com/office/drawing/2014/main" id="{E33F4172-0E32-8CB6-0653-720883A34A29}"/>
              </a:ext>
            </a:extLst>
          </p:cNvPr>
          <p:cNvSpPr txBox="1">
            <a:spLocks/>
          </p:cNvSpPr>
          <p:nvPr/>
        </p:nvSpPr>
        <p:spPr>
          <a:xfrm>
            <a:off x="3347089" y="3964114"/>
            <a:ext cx="3541388"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Existing Works</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6" name="Title 3">
            <a:extLst>
              <a:ext uri="{FF2B5EF4-FFF2-40B4-BE49-F238E27FC236}">
                <a16:creationId xmlns:a16="http://schemas.microsoft.com/office/drawing/2014/main" id="{8BCB4CFD-5504-9730-3456-C876FA3950F1}"/>
              </a:ext>
            </a:extLst>
          </p:cNvPr>
          <p:cNvSpPr txBox="1">
            <a:spLocks/>
          </p:cNvSpPr>
          <p:nvPr/>
        </p:nvSpPr>
        <p:spPr>
          <a:xfrm>
            <a:off x="3356447" y="4523041"/>
            <a:ext cx="6393840"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Proposed Methodology</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7" name="Title 1">
            <a:extLst>
              <a:ext uri="{FF2B5EF4-FFF2-40B4-BE49-F238E27FC236}">
                <a16:creationId xmlns:a16="http://schemas.microsoft.com/office/drawing/2014/main" id="{C10708A9-5CDC-EAA9-D9B9-1012970952F0}"/>
              </a:ext>
            </a:extLst>
          </p:cNvPr>
          <p:cNvSpPr txBox="1">
            <a:spLocks/>
          </p:cNvSpPr>
          <p:nvPr/>
        </p:nvSpPr>
        <p:spPr>
          <a:xfrm>
            <a:off x="3730073" y="5234847"/>
            <a:ext cx="7277498"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rgbClr val="FF0000"/>
                </a:solidFill>
                <a:effectLst>
                  <a:outerShdw dist="38100" dir="2700000" algn="bl" rotWithShape="0">
                    <a:schemeClr val="accent5"/>
                  </a:outerShdw>
                </a:effectLst>
              </a:rPr>
              <a:t>Evaluations and results</a:t>
            </a:r>
          </a:p>
        </p:txBody>
      </p:sp>
      <p:sp>
        <p:nvSpPr>
          <p:cNvPr id="28" name="Title 1">
            <a:extLst>
              <a:ext uri="{FF2B5EF4-FFF2-40B4-BE49-F238E27FC236}">
                <a16:creationId xmlns:a16="http://schemas.microsoft.com/office/drawing/2014/main" id="{DD14E321-B23F-365A-7E12-DE6560D9A0FC}"/>
              </a:ext>
            </a:extLst>
          </p:cNvPr>
          <p:cNvSpPr txBox="1">
            <a:spLocks/>
          </p:cNvSpPr>
          <p:nvPr/>
        </p:nvSpPr>
        <p:spPr>
          <a:xfrm>
            <a:off x="3730073" y="5938049"/>
            <a:ext cx="6953465"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spTree>
    <p:extLst>
      <p:ext uri="{BB962C8B-B14F-4D97-AF65-F5344CB8AC3E}">
        <p14:creationId xmlns:p14="http://schemas.microsoft.com/office/powerpoint/2010/main" val="2802493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90E3C-C56A-4467-B1CD-C66374501ECB}"/>
              </a:ext>
            </a:extLst>
          </p:cNvPr>
          <p:cNvSpPr>
            <a:spLocks noGrp="1"/>
          </p:cNvSpPr>
          <p:nvPr>
            <p:ph idx="1"/>
          </p:nvPr>
        </p:nvSpPr>
        <p:spPr>
          <a:xfrm>
            <a:off x="838200" y="1328645"/>
            <a:ext cx="10515600" cy="500155"/>
          </a:xfrm>
        </p:spPr>
        <p:txBody>
          <a:bodyPr>
            <a:normAutofit/>
          </a:bodyPr>
          <a:lstStyle/>
          <a:p>
            <a:pPr>
              <a:buFont typeface="Wingdings" panose="05000000000000000000" pitchFamily="2" charset="2"/>
              <a:buChar char="q"/>
            </a:pPr>
            <a:r>
              <a:rPr lang="en-US" sz="2000" b="1" dirty="0">
                <a:latin typeface="Comic Sans MS" panose="030F0702030302020204" pitchFamily="66" charset="0"/>
              </a:rPr>
              <a:t> Confusion Matrix: </a:t>
            </a:r>
            <a:r>
              <a:rPr lang="en-US" sz="2000" dirty="0">
                <a:latin typeface="Comic Sans MS" panose="030F0702030302020204" pitchFamily="66" charset="0"/>
              </a:rPr>
              <a:t>this is a 2X2 matrix with values such as,</a:t>
            </a:r>
          </a:p>
        </p:txBody>
      </p:sp>
      <p:sp>
        <p:nvSpPr>
          <p:cNvPr id="6" name="Title 1">
            <a:extLst>
              <a:ext uri="{FF2B5EF4-FFF2-40B4-BE49-F238E27FC236}">
                <a16:creationId xmlns:a16="http://schemas.microsoft.com/office/drawing/2014/main" id="{DAF2880C-8BAF-42CF-9CA6-95E0D92905CF}"/>
              </a:ext>
            </a:extLst>
          </p:cNvPr>
          <p:cNvSpPr>
            <a:spLocks noGrp="1"/>
          </p:cNvSpPr>
          <p:nvPr>
            <p:ph type="title"/>
          </p:nvPr>
        </p:nvSpPr>
        <p:spPr>
          <a:xfrm>
            <a:off x="1131163" y="410490"/>
            <a:ext cx="8696417"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7" name="Picture 6">
            <a:extLst>
              <a:ext uri="{FF2B5EF4-FFF2-40B4-BE49-F238E27FC236}">
                <a16:creationId xmlns:a16="http://schemas.microsoft.com/office/drawing/2014/main" id="{747F15C8-B850-4C67-9C12-06018A5C6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7" y="422672"/>
            <a:ext cx="638052" cy="638052"/>
          </a:xfrm>
          <a:prstGeom prst="rect">
            <a:avLst/>
          </a:prstGeom>
        </p:spPr>
      </p:pic>
      <p:sp>
        <p:nvSpPr>
          <p:cNvPr id="2" name="Content Placeholder 2">
            <a:extLst>
              <a:ext uri="{FF2B5EF4-FFF2-40B4-BE49-F238E27FC236}">
                <a16:creationId xmlns:a16="http://schemas.microsoft.com/office/drawing/2014/main" id="{9304A437-6605-ECE2-3038-0A6F58CAF496}"/>
              </a:ext>
            </a:extLst>
          </p:cNvPr>
          <p:cNvSpPr txBox="1">
            <a:spLocks/>
          </p:cNvSpPr>
          <p:nvPr/>
        </p:nvSpPr>
        <p:spPr>
          <a:xfrm>
            <a:off x="949014" y="1828800"/>
            <a:ext cx="10515600" cy="857839"/>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dirty="0">
                <a:latin typeface="Comic Sans MS" panose="030F0702030302020204" pitchFamily="66" charset="0"/>
              </a:rPr>
              <a:t>True Positive (TP),  True Negative (TN), </a:t>
            </a:r>
          </a:p>
          <a:p>
            <a:pPr>
              <a:buFont typeface="Wingdings" panose="05000000000000000000" pitchFamily="2" charset="2"/>
              <a:buChar char="§"/>
            </a:pPr>
            <a:r>
              <a:rPr lang="en-US" sz="2000" dirty="0">
                <a:latin typeface="Comic Sans MS" panose="030F0702030302020204" pitchFamily="66" charset="0"/>
              </a:rPr>
              <a:t>False Positive (FP), False Negative (FN)</a:t>
            </a:r>
          </a:p>
        </p:txBody>
      </p:sp>
      <p:pic>
        <p:nvPicPr>
          <p:cNvPr id="8" name="Picture 7">
            <a:extLst>
              <a:ext uri="{FF2B5EF4-FFF2-40B4-BE49-F238E27FC236}">
                <a16:creationId xmlns:a16="http://schemas.microsoft.com/office/drawing/2014/main" id="{2366F80F-8B9A-6DE4-1D32-C19EFC3BB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429" y="3044858"/>
            <a:ext cx="3726747" cy="2484497"/>
          </a:xfrm>
          <a:prstGeom prst="rect">
            <a:avLst/>
          </a:prstGeom>
        </p:spPr>
      </p:pic>
      <p:sp>
        <p:nvSpPr>
          <p:cNvPr id="9" name="TextBox 8">
            <a:extLst>
              <a:ext uri="{FF2B5EF4-FFF2-40B4-BE49-F238E27FC236}">
                <a16:creationId xmlns:a16="http://schemas.microsoft.com/office/drawing/2014/main" id="{F56466F7-CD9A-3E91-5F27-66E45B6DF088}"/>
              </a:ext>
            </a:extLst>
          </p:cNvPr>
          <p:cNvSpPr txBox="1"/>
          <p:nvPr/>
        </p:nvSpPr>
        <p:spPr>
          <a:xfrm>
            <a:off x="2271860" y="5702908"/>
            <a:ext cx="1414021" cy="338554"/>
          </a:xfrm>
          <a:prstGeom prst="rect">
            <a:avLst/>
          </a:prstGeom>
          <a:noFill/>
        </p:spPr>
        <p:txBody>
          <a:bodyPr wrap="square" rtlCol="0">
            <a:spAutoFit/>
          </a:bodyPr>
          <a:lstStyle/>
          <a:p>
            <a:r>
              <a:rPr lang="en-US" sz="1600" dirty="0">
                <a:latin typeface="Comic Sans MS" panose="030F0702030302020204" pitchFamily="66" charset="0"/>
              </a:rPr>
              <a:t>Ch</a:t>
            </a:r>
            <a:r>
              <a:rPr lang="en-US" sz="1600" baseline="30000" dirty="0">
                <a:latin typeface="Comic Sans MS" panose="030F0702030302020204" pitchFamily="66" charset="0"/>
              </a:rPr>
              <a:t>2</a:t>
            </a:r>
            <a:r>
              <a:rPr lang="en-US" sz="1600" dirty="0">
                <a:latin typeface="Comic Sans MS" panose="030F0702030302020204" pitchFamily="66" charset="0"/>
              </a:rPr>
              <a:t> - ANN</a:t>
            </a:r>
          </a:p>
        </p:txBody>
      </p:sp>
      <p:pic>
        <p:nvPicPr>
          <p:cNvPr id="11" name="Picture 10">
            <a:extLst>
              <a:ext uri="{FF2B5EF4-FFF2-40B4-BE49-F238E27FC236}">
                <a16:creationId xmlns:a16="http://schemas.microsoft.com/office/drawing/2014/main" id="{B9C4D8CA-372C-87EC-F701-B4813F722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759" y="3122895"/>
            <a:ext cx="3419019" cy="2406460"/>
          </a:xfrm>
          <a:prstGeom prst="rect">
            <a:avLst/>
          </a:prstGeom>
        </p:spPr>
      </p:pic>
      <p:sp>
        <p:nvSpPr>
          <p:cNvPr id="12" name="TextBox 11">
            <a:extLst>
              <a:ext uri="{FF2B5EF4-FFF2-40B4-BE49-F238E27FC236}">
                <a16:creationId xmlns:a16="http://schemas.microsoft.com/office/drawing/2014/main" id="{DE9ED286-0069-FA6E-8086-156EA43FD86A}"/>
              </a:ext>
            </a:extLst>
          </p:cNvPr>
          <p:cNvSpPr txBox="1"/>
          <p:nvPr/>
        </p:nvSpPr>
        <p:spPr>
          <a:xfrm>
            <a:off x="6096000" y="5702908"/>
            <a:ext cx="1414021" cy="369332"/>
          </a:xfrm>
          <a:prstGeom prst="rect">
            <a:avLst/>
          </a:prstGeom>
          <a:noFill/>
        </p:spPr>
        <p:txBody>
          <a:bodyPr wrap="square" rtlCol="0">
            <a:spAutoFit/>
          </a:bodyPr>
          <a:lstStyle/>
          <a:p>
            <a:r>
              <a:rPr lang="en-US" dirty="0"/>
              <a:t>Ch</a:t>
            </a:r>
            <a:r>
              <a:rPr lang="en-US" baseline="30000" dirty="0"/>
              <a:t>2</a:t>
            </a:r>
            <a:r>
              <a:rPr lang="en-US" dirty="0"/>
              <a:t> - MLP</a:t>
            </a:r>
          </a:p>
        </p:txBody>
      </p:sp>
      <p:pic>
        <p:nvPicPr>
          <p:cNvPr id="14" name="Picture 13">
            <a:extLst>
              <a:ext uri="{FF2B5EF4-FFF2-40B4-BE49-F238E27FC236}">
                <a16:creationId xmlns:a16="http://schemas.microsoft.com/office/drawing/2014/main" id="{63C8E5E8-7346-289A-EF48-865AA47F4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1360" y="3092525"/>
            <a:ext cx="3419019" cy="2484497"/>
          </a:xfrm>
          <a:prstGeom prst="rect">
            <a:avLst/>
          </a:prstGeom>
        </p:spPr>
      </p:pic>
      <p:sp>
        <p:nvSpPr>
          <p:cNvPr id="15" name="TextBox 14">
            <a:extLst>
              <a:ext uri="{FF2B5EF4-FFF2-40B4-BE49-F238E27FC236}">
                <a16:creationId xmlns:a16="http://schemas.microsoft.com/office/drawing/2014/main" id="{CA8316D1-EAD7-3393-29B7-4E1996D092C0}"/>
              </a:ext>
            </a:extLst>
          </p:cNvPr>
          <p:cNvSpPr txBox="1"/>
          <p:nvPr/>
        </p:nvSpPr>
        <p:spPr>
          <a:xfrm>
            <a:off x="9670329" y="5702908"/>
            <a:ext cx="1414021" cy="369332"/>
          </a:xfrm>
          <a:prstGeom prst="rect">
            <a:avLst/>
          </a:prstGeom>
          <a:noFill/>
        </p:spPr>
        <p:txBody>
          <a:bodyPr wrap="square" rtlCol="0">
            <a:spAutoFit/>
          </a:bodyPr>
          <a:lstStyle/>
          <a:p>
            <a:r>
              <a:rPr lang="en-US" dirty="0"/>
              <a:t>Ch</a:t>
            </a:r>
            <a:r>
              <a:rPr lang="en-US" baseline="30000" dirty="0"/>
              <a:t>2</a:t>
            </a:r>
            <a:r>
              <a:rPr lang="en-US" dirty="0"/>
              <a:t> - GRU</a:t>
            </a:r>
          </a:p>
        </p:txBody>
      </p:sp>
    </p:spTree>
    <p:extLst>
      <p:ext uri="{BB962C8B-B14F-4D97-AF65-F5344CB8AC3E}">
        <p14:creationId xmlns:p14="http://schemas.microsoft.com/office/powerpoint/2010/main" val="34683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F2880C-8BAF-42CF-9CA6-95E0D92905CF}"/>
              </a:ext>
            </a:extLst>
          </p:cNvPr>
          <p:cNvSpPr>
            <a:spLocks noGrp="1"/>
          </p:cNvSpPr>
          <p:nvPr>
            <p:ph type="title"/>
          </p:nvPr>
        </p:nvSpPr>
        <p:spPr>
          <a:xfrm>
            <a:off x="1131163" y="410490"/>
            <a:ext cx="8696417"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7" name="Picture 6">
            <a:extLst>
              <a:ext uri="{FF2B5EF4-FFF2-40B4-BE49-F238E27FC236}">
                <a16:creationId xmlns:a16="http://schemas.microsoft.com/office/drawing/2014/main" id="{747F15C8-B850-4C67-9C12-06018A5C6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7" y="422672"/>
            <a:ext cx="638052" cy="638052"/>
          </a:xfrm>
          <a:prstGeom prst="rect">
            <a:avLst/>
          </a:prstGeom>
        </p:spPr>
      </p:pic>
      <p:pic>
        <p:nvPicPr>
          <p:cNvPr id="30" name="Picture 29">
            <a:extLst>
              <a:ext uri="{FF2B5EF4-FFF2-40B4-BE49-F238E27FC236}">
                <a16:creationId xmlns:a16="http://schemas.microsoft.com/office/drawing/2014/main" id="{3AD030F8-6411-A96B-53C7-6A556CF46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163" y="1233562"/>
            <a:ext cx="3646741" cy="2430598"/>
          </a:xfrm>
          <a:prstGeom prst="rect">
            <a:avLst/>
          </a:prstGeom>
        </p:spPr>
      </p:pic>
      <p:pic>
        <p:nvPicPr>
          <p:cNvPr id="32" name="Picture 31">
            <a:extLst>
              <a:ext uri="{FF2B5EF4-FFF2-40B4-BE49-F238E27FC236}">
                <a16:creationId xmlns:a16="http://schemas.microsoft.com/office/drawing/2014/main" id="{647C281B-39F3-E0B4-FF72-E4D81DA8B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475" y="1233562"/>
            <a:ext cx="3186259" cy="2430598"/>
          </a:xfrm>
          <a:prstGeom prst="rect">
            <a:avLst/>
          </a:prstGeom>
        </p:spPr>
      </p:pic>
      <p:pic>
        <p:nvPicPr>
          <p:cNvPr id="34" name="Picture 33">
            <a:extLst>
              <a:ext uri="{FF2B5EF4-FFF2-40B4-BE49-F238E27FC236}">
                <a16:creationId xmlns:a16="http://schemas.microsoft.com/office/drawing/2014/main" id="{75534445-FEC4-1E41-CE28-5481A9A6FB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0028" y="1233562"/>
            <a:ext cx="3385536" cy="2430598"/>
          </a:xfrm>
          <a:prstGeom prst="rect">
            <a:avLst/>
          </a:prstGeom>
        </p:spPr>
      </p:pic>
      <p:pic>
        <p:nvPicPr>
          <p:cNvPr id="36" name="Picture 35">
            <a:extLst>
              <a:ext uri="{FF2B5EF4-FFF2-40B4-BE49-F238E27FC236}">
                <a16:creationId xmlns:a16="http://schemas.microsoft.com/office/drawing/2014/main" id="{563CAD83-DB59-93F1-52F1-7DC7A3357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163" y="3849181"/>
            <a:ext cx="3646741" cy="2598329"/>
          </a:xfrm>
          <a:prstGeom prst="rect">
            <a:avLst/>
          </a:prstGeom>
        </p:spPr>
      </p:pic>
      <p:pic>
        <p:nvPicPr>
          <p:cNvPr id="38" name="Picture 37">
            <a:extLst>
              <a:ext uri="{FF2B5EF4-FFF2-40B4-BE49-F238E27FC236}">
                <a16:creationId xmlns:a16="http://schemas.microsoft.com/office/drawing/2014/main" id="{ACD507AB-61A4-74C8-6DDF-BDF7846BA3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1293" y="3795221"/>
            <a:ext cx="3265441" cy="2598329"/>
          </a:xfrm>
          <a:prstGeom prst="rect">
            <a:avLst/>
          </a:prstGeom>
        </p:spPr>
      </p:pic>
      <p:pic>
        <p:nvPicPr>
          <p:cNvPr id="40" name="Picture 39">
            <a:extLst>
              <a:ext uri="{FF2B5EF4-FFF2-40B4-BE49-F238E27FC236}">
                <a16:creationId xmlns:a16="http://schemas.microsoft.com/office/drawing/2014/main" id="{855FDFCF-5A3F-46BF-1BF8-06AB0E19E1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0123" y="3849180"/>
            <a:ext cx="3265441" cy="2544370"/>
          </a:xfrm>
          <a:prstGeom prst="rect">
            <a:avLst/>
          </a:prstGeom>
        </p:spPr>
      </p:pic>
    </p:spTree>
    <p:extLst>
      <p:ext uri="{BB962C8B-B14F-4D97-AF65-F5344CB8AC3E}">
        <p14:creationId xmlns:p14="http://schemas.microsoft.com/office/powerpoint/2010/main" val="2305587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F2880C-8BAF-42CF-9CA6-95E0D92905CF}"/>
              </a:ext>
            </a:extLst>
          </p:cNvPr>
          <p:cNvSpPr>
            <a:spLocks noGrp="1"/>
          </p:cNvSpPr>
          <p:nvPr>
            <p:ph type="title"/>
          </p:nvPr>
        </p:nvSpPr>
        <p:spPr>
          <a:xfrm>
            <a:off x="1131163" y="410490"/>
            <a:ext cx="8696417" cy="638052"/>
          </a:xfrm>
        </p:spPr>
        <p:txBody>
          <a:bodyPr>
            <a:normAutofit fontScale="90000"/>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7" name="Picture 6">
            <a:extLst>
              <a:ext uri="{FF2B5EF4-FFF2-40B4-BE49-F238E27FC236}">
                <a16:creationId xmlns:a16="http://schemas.microsoft.com/office/drawing/2014/main" id="{747F15C8-B850-4C67-9C12-06018A5C6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7" y="422672"/>
            <a:ext cx="638052" cy="638052"/>
          </a:xfrm>
          <a:prstGeom prst="rect">
            <a:avLst/>
          </a:prstGeom>
        </p:spPr>
      </p:pic>
      <p:sp>
        <p:nvSpPr>
          <p:cNvPr id="9" name="TextBox 8">
            <a:extLst>
              <a:ext uri="{FF2B5EF4-FFF2-40B4-BE49-F238E27FC236}">
                <a16:creationId xmlns:a16="http://schemas.microsoft.com/office/drawing/2014/main" id="{F56466F7-CD9A-3E91-5F27-66E45B6DF088}"/>
              </a:ext>
            </a:extLst>
          </p:cNvPr>
          <p:cNvSpPr txBox="1"/>
          <p:nvPr/>
        </p:nvSpPr>
        <p:spPr>
          <a:xfrm>
            <a:off x="2295963" y="3701556"/>
            <a:ext cx="1414021" cy="307777"/>
          </a:xfrm>
          <a:prstGeom prst="rect">
            <a:avLst/>
          </a:prstGeom>
          <a:noFill/>
        </p:spPr>
        <p:txBody>
          <a:bodyPr wrap="square" rtlCol="0">
            <a:spAutoFit/>
          </a:bodyPr>
          <a:lstStyle/>
          <a:p>
            <a:r>
              <a:rPr lang="en-US" sz="1400" dirty="0">
                <a:latin typeface="Comic Sans MS" panose="030F0702030302020204" pitchFamily="66" charset="0"/>
              </a:rPr>
              <a:t>Ch</a:t>
            </a:r>
            <a:r>
              <a:rPr lang="en-US" sz="1400" baseline="30000" dirty="0">
                <a:latin typeface="Comic Sans MS" panose="030F0702030302020204" pitchFamily="66" charset="0"/>
              </a:rPr>
              <a:t>2</a:t>
            </a:r>
            <a:r>
              <a:rPr lang="en-US" sz="1400" dirty="0">
                <a:latin typeface="Comic Sans MS" panose="030F0702030302020204" pitchFamily="66" charset="0"/>
              </a:rPr>
              <a:t> - RNN</a:t>
            </a:r>
          </a:p>
        </p:txBody>
      </p:sp>
      <p:sp>
        <p:nvSpPr>
          <p:cNvPr id="12" name="TextBox 11">
            <a:extLst>
              <a:ext uri="{FF2B5EF4-FFF2-40B4-BE49-F238E27FC236}">
                <a16:creationId xmlns:a16="http://schemas.microsoft.com/office/drawing/2014/main" id="{DE9ED286-0069-FA6E-8086-156EA43FD86A}"/>
              </a:ext>
            </a:extLst>
          </p:cNvPr>
          <p:cNvSpPr txBox="1"/>
          <p:nvPr/>
        </p:nvSpPr>
        <p:spPr>
          <a:xfrm>
            <a:off x="5703166" y="3722603"/>
            <a:ext cx="2031961" cy="307777"/>
          </a:xfrm>
          <a:prstGeom prst="rect">
            <a:avLst/>
          </a:prstGeom>
          <a:noFill/>
        </p:spPr>
        <p:txBody>
          <a:bodyPr wrap="square" rtlCol="0">
            <a:spAutoFit/>
          </a:bodyPr>
          <a:lstStyle/>
          <a:p>
            <a:r>
              <a:rPr lang="en-US" sz="1400" b="1" dirty="0" err="1">
                <a:highlight>
                  <a:srgbClr val="FFFF00"/>
                </a:highlight>
                <a:latin typeface="Comic Sans MS" panose="030F0702030302020204" pitchFamily="66" charset="0"/>
              </a:rPr>
              <a:t>Anova</a:t>
            </a:r>
            <a:r>
              <a:rPr lang="en-US" sz="1400" b="1" dirty="0">
                <a:highlight>
                  <a:srgbClr val="FFFF00"/>
                </a:highlight>
                <a:latin typeface="Comic Sans MS" panose="030F0702030302020204" pitchFamily="66" charset="0"/>
              </a:rPr>
              <a:t>-F - MLP</a:t>
            </a:r>
          </a:p>
        </p:txBody>
      </p:sp>
      <p:sp>
        <p:nvSpPr>
          <p:cNvPr id="15" name="TextBox 14">
            <a:extLst>
              <a:ext uri="{FF2B5EF4-FFF2-40B4-BE49-F238E27FC236}">
                <a16:creationId xmlns:a16="http://schemas.microsoft.com/office/drawing/2014/main" id="{CA8316D1-EAD7-3393-29B7-4E1996D092C0}"/>
              </a:ext>
            </a:extLst>
          </p:cNvPr>
          <p:cNvSpPr txBox="1"/>
          <p:nvPr/>
        </p:nvSpPr>
        <p:spPr>
          <a:xfrm>
            <a:off x="9483366" y="3664159"/>
            <a:ext cx="1883790" cy="307777"/>
          </a:xfrm>
          <a:prstGeom prst="rect">
            <a:avLst/>
          </a:prstGeom>
          <a:noFill/>
        </p:spPr>
        <p:txBody>
          <a:bodyPr wrap="square" rtlCol="0">
            <a:spAutoFit/>
          </a:bodyPr>
          <a:lstStyle/>
          <a:p>
            <a:r>
              <a:rPr lang="en-US" sz="1400" dirty="0" err="1">
                <a:latin typeface="Comic Sans MS" panose="030F0702030302020204" pitchFamily="66" charset="0"/>
              </a:rPr>
              <a:t>Anova</a:t>
            </a:r>
            <a:r>
              <a:rPr lang="en-US" sz="1400" dirty="0">
                <a:latin typeface="Comic Sans MS" panose="030F0702030302020204" pitchFamily="66" charset="0"/>
              </a:rPr>
              <a:t>-F - ANN</a:t>
            </a:r>
          </a:p>
        </p:txBody>
      </p:sp>
      <p:pic>
        <p:nvPicPr>
          <p:cNvPr id="13" name="Picture 12">
            <a:extLst>
              <a:ext uri="{FF2B5EF4-FFF2-40B4-BE49-F238E27FC236}">
                <a16:creationId xmlns:a16="http://schemas.microsoft.com/office/drawing/2014/main" id="{50167313-405C-6C33-B3F5-316AAF9CF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62" y="1377624"/>
            <a:ext cx="3750319" cy="2317683"/>
          </a:xfrm>
          <a:prstGeom prst="rect">
            <a:avLst/>
          </a:prstGeom>
        </p:spPr>
      </p:pic>
      <p:pic>
        <p:nvPicPr>
          <p:cNvPr id="17" name="Picture 16">
            <a:extLst>
              <a:ext uri="{FF2B5EF4-FFF2-40B4-BE49-F238E27FC236}">
                <a16:creationId xmlns:a16="http://schemas.microsoft.com/office/drawing/2014/main" id="{55D10987-518E-7A34-F71A-DAD6D4CE2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69" y="1377624"/>
            <a:ext cx="3520359" cy="2322928"/>
          </a:xfrm>
          <a:prstGeom prst="rect">
            <a:avLst/>
          </a:prstGeom>
        </p:spPr>
      </p:pic>
      <p:pic>
        <p:nvPicPr>
          <p:cNvPr id="19" name="Picture 18">
            <a:extLst>
              <a:ext uri="{FF2B5EF4-FFF2-40B4-BE49-F238E27FC236}">
                <a16:creationId xmlns:a16="http://schemas.microsoft.com/office/drawing/2014/main" id="{2C333115-3A2F-2C0F-72DD-E32600104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2017" y="1368198"/>
            <a:ext cx="3520360" cy="2317684"/>
          </a:xfrm>
          <a:prstGeom prst="rect">
            <a:avLst/>
          </a:prstGeom>
        </p:spPr>
      </p:pic>
      <p:pic>
        <p:nvPicPr>
          <p:cNvPr id="21" name="Picture 20">
            <a:extLst>
              <a:ext uri="{FF2B5EF4-FFF2-40B4-BE49-F238E27FC236}">
                <a16:creationId xmlns:a16="http://schemas.microsoft.com/office/drawing/2014/main" id="{F7E8C6A2-B904-CBF1-83FE-0F4D44BBBC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162" y="4070888"/>
            <a:ext cx="3750318" cy="2172771"/>
          </a:xfrm>
          <a:prstGeom prst="rect">
            <a:avLst/>
          </a:prstGeom>
        </p:spPr>
      </p:pic>
      <p:sp>
        <p:nvSpPr>
          <p:cNvPr id="22" name="TextBox 21">
            <a:extLst>
              <a:ext uri="{FF2B5EF4-FFF2-40B4-BE49-F238E27FC236}">
                <a16:creationId xmlns:a16="http://schemas.microsoft.com/office/drawing/2014/main" id="{A106A1E0-073C-490D-C6D9-60D01D3CB0C3}"/>
              </a:ext>
            </a:extLst>
          </p:cNvPr>
          <p:cNvSpPr txBox="1"/>
          <p:nvPr/>
        </p:nvSpPr>
        <p:spPr>
          <a:xfrm>
            <a:off x="1979630" y="6262844"/>
            <a:ext cx="1730354" cy="307777"/>
          </a:xfrm>
          <a:prstGeom prst="rect">
            <a:avLst/>
          </a:prstGeom>
          <a:noFill/>
        </p:spPr>
        <p:txBody>
          <a:bodyPr wrap="square" rtlCol="0">
            <a:spAutoFit/>
          </a:bodyPr>
          <a:lstStyle/>
          <a:p>
            <a:r>
              <a:rPr lang="en-US" sz="1400" dirty="0" err="1">
                <a:latin typeface="Comic Sans MS" panose="030F0702030302020204" pitchFamily="66" charset="0"/>
              </a:rPr>
              <a:t>Anova</a:t>
            </a:r>
            <a:r>
              <a:rPr lang="en-US" sz="1400" dirty="0">
                <a:latin typeface="Comic Sans MS" panose="030F0702030302020204" pitchFamily="66" charset="0"/>
              </a:rPr>
              <a:t>-F - GRU</a:t>
            </a:r>
          </a:p>
        </p:txBody>
      </p:sp>
      <p:pic>
        <p:nvPicPr>
          <p:cNvPr id="24" name="Picture 23">
            <a:extLst>
              <a:ext uri="{FF2B5EF4-FFF2-40B4-BE49-F238E27FC236}">
                <a16:creationId xmlns:a16="http://schemas.microsoft.com/office/drawing/2014/main" id="{086CB771-C16A-2FB7-BFD8-AFCAC1C4D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4069" y="4068021"/>
            <a:ext cx="3506360" cy="2172772"/>
          </a:xfrm>
          <a:prstGeom prst="rect">
            <a:avLst/>
          </a:prstGeom>
        </p:spPr>
      </p:pic>
      <p:sp>
        <p:nvSpPr>
          <p:cNvPr id="25" name="TextBox 24">
            <a:extLst>
              <a:ext uri="{FF2B5EF4-FFF2-40B4-BE49-F238E27FC236}">
                <a16:creationId xmlns:a16="http://schemas.microsoft.com/office/drawing/2014/main" id="{426EDDD9-E61D-7390-7608-8D6B7B5EF481}"/>
              </a:ext>
            </a:extLst>
          </p:cNvPr>
          <p:cNvSpPr txBox="1"/>
          <p:nvPr/>
        </p:nvSpPr>
        <p:spPr>
          <a:xfrm>
            <a:off x="5703166" y="6262844"/>
            <a:ext cx="1730354" cy="307777"/>
          </a:xfrm>
          <a:prstGeom prst="rect">
            <a:avLst/>
          </a:prstGeom>
          <a:noFill/>
        </p:spPr>
        <p:txBody>
          <a:bodyPr wrap="square" rtlCol="0">
            <a:spAutoFit/>
          </a:bodyPr>
          <a:lstStyle/>
          <a:p>
            <a:r>
              <a:rPr lang="en-US" sz="1400" dirty="0" err="1">
                <a:latin typeface="Comic Sans MS" panose="030F0702030302020204" pitchFamily="66" charset="0"/>
              </a:rPr>
              <a:t>Anova</a:t>
            </a:r>
            <a:r>
              <a:rPr lang="en-US" sz="1400" dirty="0">
                <a:latin typeface="Comic Sans MS" panose="030F0702030302020204" pitchFamily="66" charset="0"/>
              </a:rPr>
              <a:t>-F - RNN</a:t>
            </a:r>
          </a:p>
        </p:txBody>
      </p:sp>
      <p:pic>
        <p:nvPicPr>
          <p:cNvPr id="27" name="Picture 26">
            <a:extLst>
              <a:ext uri="{FF2B5EF4-FFF2-40B4-BE49-F238E27FC236}">
                <a16:creationId xmlns:a16="http://schemas.microsoft.com/office/drawing/2014/main" id="{5913E4B2-8C73-67BE-A103-231EA906A2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6018" y="4084493"/>
            <a:ext cx="3520360" cy="2156299"/>
          </a:xfrm>
          <a:prstGeom prst="rect">
            <a:avLst/>
          </a:prstGeom>
        </p:spPr>
      </p:pic>
      <p:sp>
        <p:nvSpPr>
          <p:cNvPr id="28" name="TextBox 27">
            <a:extLst>
              <a:ext uri="{FF2B5EF4-FFF2-40B4-BE49-F238E27FC236}">
                <a16:creationId xmlns:a16="http://schemas.microsoft.com/office/drawing/2014/main" id="{8CBA74E4-9462-76E8-EE79-F42D83A150B9}"/>
              </a:ext>
            </a:extLst>
          </p:cNvPr>
          <p:cNvSpPr txBox="1"/>
          <p:nvPr/>
        </p:nvSpPr>
        <p:spPr>
          <a:xfrm>
            <a:off x="9641652" y="6273517"/>
            <a:ext cx="1730354" cy="307777"/>
          </a:xfrm>
          <a:prstGeom prst="rect">
            <a:avLst/>
          </a:prstGeom>
          <a:noFill/>
        </p:spPr>
        <p:txBody>
          <a:bodyPr wrap="square" rtlCol="0">
            <a:spAutoFit/>
          </a:bodyPr>
          <a:lstStyle/>
          <a:p>
            <a:r>
              <a:rPr lang="en-US" sz="1400" dirty="0">
                <a:latin typeface="Comic Sans MS" panose="030F0702030302020204" pitchFamily="66" charset="0"/>
              </a:rPr>
              <a:t>SFFS - ANN</a:t>
            </a:r>
          </a:p>
        </p:txBody>
      </p:sp>
    </p:spTree>
    <p:extLst>
      <p:ext uri="{BB962C8B-B14F-4D97-AF65-F5344CB8AC3E}">
        <p14:creationId xmlns:p14="http://schemas.microsoft.com/office/powerpoint/2010/main" val="3852010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3" cstate="hqprint">
            <a:duotone>
              <a:prstClr val="black"/>
              <a:schemeClr val="accent6">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1431" y="816337"/>
            <a:ext cx="5225327" cy="5225327"/>
          </a:xfrm>
          <a:prstGeom prst="rect">
            <a:avLst/>
          </a:prstGeom>
        </p:spPr>
      </p:pic>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19" name="Picture 18">
            <a:extLst>
              <a:ext uri="{FF2B5EF4-FFF2-40B4-BE49-F238E27FC236}">
                <a16:creationId xmlns:a16="http://schemas.microsoft.com/office/drawing/2014/main" id="{724490FD-728E-8BE8-873C-5588C8BAD2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3213" y="1559377"/>
            <a:ext cx="5486411" cy="4247534"/>
          </a:xfrm>
          <a:prstGeom prst="rect">
            <a:avLst/>
          </a:prstGeom>
        </p:spPr>
      </p:pic>
      <p:pic>
        <p:nvPicPr>
          <p:cNvPr id="21" name="Picture 20">
            <a:extLst>
              <a:ext uri="{FF2B5EF4-FFF2-40B4-BE49-F238E27FC236}">
                <a16:creationId xmlns:a16="http://schemas.microsoft.com/office/drawing/2014/main" id="{2874BF3B-BF7C-0B70-05B4-CBB71E5168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352" y="1559377"/>
            <a:ext cx="5486411" cy="4143839"/>
          </a:xfrm>
          <a:prstGeom prst="rect">
            <a:avLst/>
          </a:prstGeom>
        </p:spPr>
      </p:pic>
      <p:sp>
        <p:nvSpPr>
          <p:cNvPr id="29" name="TextBox 28">
            <a:extLst>
              <a:ext uri="{FF2B5EF4-FFF2-40B4-BE49-F238E27FC236}">
                <a16:creationId xmlns:a16="http://schemas.microsoft.com/office/drawing/2014/main" id="{6B341174-245A-C4CC-672C-3C7A8F8247CE}"/>
              </a:ext>
            </a:extLst>
          </p:cNvPr>
          <p:cNvSpPr txBox="1"/>
          <p:nvPr/>
        </p:nvSpPr>
        <p:spPr>
          <a:xfrm>
            <a:off x="2454712" y="5845287"/>
            <a:ext cx="1585690" cy="369332"/>
          </a:xfrm>
          <a:prstGeom prst="rect">
            <a:avLst/>
          </a:prstGeom>
          <a:noFill/>
        </p:spPr>
        <p:txBody>
          <a:bodyPr wrap="none" rtlCol="0">
            <a:spAutoFit/>
          </a:bodyPr>
          <a:lstStyle/>
          <a:p>
            <a:r>
              <a:rPr lang="en-US" dirty="0" err="1">
                <a:highlight>
                  <a:srgbClr val="FFFF00"/>
                </a:highlight>
                <a:latin typeface="Comic Sans MS" panose="030F0702030302020204" pitchFamily="66" charset="0"/>
              </a:rPr>
              <a:t>Choosen</a:t>
            </a:r>
            <a:r>
              <a:rPr lang="en-US" dirty="0">
                <a:highlight>
                  <a:srgbClr val="FFFF00"/>
                </a:highlight>
                <a:latin typeface="Comic Sans MS" panose="030F0702030302020204" pitchFamily="66" charset="0"/>
              </a:rPr>
              <a:t> FST</a:t>
            </a:r>
          </a:p>
        </p:txBody>
      </p:sp>
    </p:spTree>
    <p:extLst>
      <p:ext uri="{BB962C8B-B14F-4D97-AF65-F5344CB8AC3E}">
        <p14:creationId xmlns:p14="http://schemas.microsoft.com/office/powerpoint/2010/main" val="882630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3" cstate="hqprint">
            <a:duotone>
              <a:prstClr val="black"/>
              <a:schemeClr val="accent6">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1431" y="816337"/>
            <a:ext cx="5225327" cy="5225327"/>
          </a:xfrm>
          <a:prstGeom prst="rect">
            <a:avLst/>
          </a:prstGeom>
        </p:spPr>
      </p:pic>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3" name="Picture 2">
            <a:extLst>
              <a:ext uri="{FF2B5EF4-FFF2-40B4-BE49-F238E27FC236}">
                <a16:creationId xmlns:a16="http://schemas.microsoft.com/office/drawing/2014/main" id="{EAA7D468-826C-F98E-64BA-4752A9AFB1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011" y="1505928"/>
            <a:ext cx="5486411" cy="4244423"/>
          </a:xfrm>
          <a:prstGeom prst="rect">
            <a:avLst/>
          </a:prstGeom>
        </p:spPr>
      </p:pic>
      <p:pic>
        <p:nvPicPr>
          <p:cNvPr id="6" name="Picture 5">
            <a:extLst>
              <a:ext uri="{FF2B5EF4-FFF2-40B4-BE49-F238E27FC236}">
                <a16:creationId xmlns:a16="http://schemas.microsoft.com/office/drawing/2014/main" id="{C6BBE582-149A-7E56-5689-D88BABA909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6938" y="1505928"/>
            <a:ext cx="5486411" cy="4244423"/>
          </a:xfrm>
          <a:prstGeom prst="rect">
            <a:avLst/>
          </a:prstGeom>
        </p:spPr>
      </p:pic>
    </p:spTree>
    <p:extLst>
      <p:ext uri="{BB962C8B-B14F-4D97-AF65-F5344CB8AC3E}">
        <p14:creationId xmlns:p14="http://schemas.microsoft.com/office/powerpoint/2010/main" val="96437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285866" y="1358372"/>
            <a:ext cx="3798234" cy="4451092"/>
          </a:xfrm>
          <a:prstGeom prst="rect">
            <a:avLst/>
          </a:prstGeom>
        </p:spPr>
      </p:pic>
      <p:sp>
        <p:nvSpPr>
          <p:cNvPr id="4" name="Content Placeholder 2">
            <a:extLst>
              <a:ext uri="{FF2B5EF4-FFF2-40B4-BE49-F238E27FC236}">
                <a16:creationId xmlns:a16="http://schemas.microsoft.com/office/drawing/2014/main" id="{809543B8-7822-4125-AFC6-67E724F0F4A1}"/>
              </a:ext>
            </a:extLst>
          </p:cNvPr>
          <p:cNvSpPr>
            <a:spLocks noGrp="1"/>
          </p:cNvSpPr>
          <p:nvPr>
            <p:ph idx="1"/>
          </p:nvPr>
        </p:nvSpPr>
        <p:spPr>
          <a:xfrm>
            <a:off x="838199" y="1825624"/>
            <a:ext cx="6806940" cy="3749419"/>
          </a:xfrm>
        </p:spPr>
        <p:txBody>
          <a:bodyPr>
            <a:noAutofit/>
          </a:bodyPr>
          <a:lstStyle/>
          <a:p>
            <a:pPr algn="just">
              <a:buFont typeface="Wingdings" panose="05000000000000000000" pitchFamily="2" charset="2"/>
              <a:buChar char="ü"/>
            </a:pPr>
            <a:r>
              <a:rPr lang="en-US" sz="2400" dirty="0">
                <a:latin typeface="Comic Sans MS" panose="030F0702030302020204" pitchFamily="66" charset="0"/>
              </a:rPr>
              <a:t>Affects over 100 million Europeans  </a:t>
            </a:r>
          </a:p>
          <a:p>
            <a:pPr algn="just">
              <a:buFont typeface="Wingdings" panose="05000000000000000000" pitchFamily="2" charset="2"/>
              <a:buChar char="ü"/>
            </a:pPr>
            <a:r>
              <a:rPr lang="en-US" sz="2400" dirty="0">
                <a:latin typeface="Comic Sans MS" panose="030F0702030302020204" pitchFamily="66" charset="0"/>
              </a:rPr>
              <a:t>World’s fifth-greatest cause of death – 2040</a:t>
            </a:r>
            <a:endParaRPr lang="en-US" sz="2400" dirty="0">
              <a:latin typeface="Comic Sans MS" panose="030F0702030302020204" pitchFamily="66" charset="0"/>
              <a:cs typeface="Calibri" panose="020F0502020204030204" pitchFamily="34" charset="0"/>
            </a:endParaRPr>
          </a:p>
          <a:p>
            <a:pPr algn="just">
              <a:buFont typeface="Wingdings" panose="05000000000000000000" pitchFamily="2" charset="2"/>
              <a:buChar char="ü"/>
            </a:pPr>
            <a:r>
              <a:rPr lang="en-US" sz="2400" dirty="0">
                <a:latin typeface="Comic Sans MS" panose="030F0702030302020204" pitchFamily="66" charset="0"/>
                <a:cs typeface="Calibri" panose="020F0502020204030204" pitchFamily="34" charset="0"/>
              </a:rPr>
              <a:t> Psychiatric difficulties - more than 50% of ESKD with hemodialysis patients</a:t>
            </a:r>
          </a:p>
          <a:p>
            <a:pPr algn="just">
              <a:buFont typeface="Wingdings" panose="05000000000000000000" pitchFamily="2" charset="2"/>
              <a:buChar char="ü"/>
            </a:pPr>
            <a:r>
              <a:rPr lang="en-US" sz="2400" dirty="0">
                <a:latin typeface="Comic Sans MS" panose="030F0702030302020204" pitchFamily="66" charset="0"/>
              </a:rPr>
              <a:t> Over 350 illnesses are recorded by GBDR</a:t>
            </a:r>
          </a:p>
          <a:p>
            <a:pPr lvl="1" algn="just">
              <a:buFont typeface="Wingdings" panose="05000000000000000000" pitchFamily="2" charset="2"/>
              <a:buChar char="ü"/>
            </a:pPr>
            <a:r>
              <a:rPr lang="en-US" sz="2000" dirty="0">
                <a:latin typeface="Comic Sans MS" panose="030F0702030302020204" pitchFamily="66" charset="0"/>
              </a:rPr>
              <a:t>CKD is one of them</a:t>
            </a:r>
          </a:p>
        </p:txBody>
      </p:sp>
      <p:sp>
        <p:nvSpPr>
          <p:cNvPr id="8" name="Title 1">
            <a:extLst>
              <a:ext uri="{FF2B5EF4-FFF2-40B4-BE49-F238E27FC236}">
                <a16:creationId xmlns:a16="http://schemas.microsoft.com/office/drawing/2014/main" id="{65F353C8-872D-428C-BFC8-527931EFFA43}"/>
              </a:ext>
            </a:extLst>
          </p:cNvPr>
          <p:cNvSpPr txBox="1">
            <a:spLocks/>
          </p:cNvSpPr>
          <p:nvPr/>
        </p:nvSpPr>
        <p:spPr>
          <a:xfrm>
            <a:off x="1353105" y="426376"/>
            <a:ext cx="8154880" cy="700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endParaRPr lang="en-US" sz="4000" u="dbl" dirty="0">
              <a:uFill>
                <a:solidFill>
                  <a:srgbClr val="0070C0"/>
                </a:solidFill>
              </a:uFill>
              <a:latin typeface="Calibri" panose="020F0502020204030204" pitchFamily="34" charset="0"/>
              <a:cs typeface="Calibri" panose="020F0502020204030204" pitchFamily="34" charset="0"/>
            </a:endParaRPr>
          </a:p>
        </p:txBody>
      </p:sp>
      <p:sp>
        <p:nvSpPr>
          <p:cNvPr id="10" name="Oval 9">
            <a:extLst>
              <a:ext uri="{FF2B5EF4-FFF2-40B4-BE49-F238E27FC236}">
                <a16:creationId xmlns:a16="http://schemas.microsoft.com/office/drawing/2014/main" id="{92B5B153-6C7B-490F-B3C1-1183D9211FE8}"/>
              </a:ext>
            </a:extLst>
          </p:cNvPr>
          <p:cNvSpPr/>
          <p:nvPr/>
        </p:nvSpPr>
        <p:spPr>
          <a:xfrm>
            <a:off x="240382" y="426376"/>
            <a:ext cx="971550" cy="797850"/>
          </a:xfrm>
          <a:prstGeom prst="ellipse">
            <a:avLst/>
          </a:prstGeom>
          <a:blipFill>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37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3" cstate="hqprint">
            <a:duotone>
              <a:prstClr val="black"/>
              <a:schemeClr val="accent6">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1431" y="816337"/>
            <a:ext cx="5225327" cy="5225327"/>
          </a:xfrm>
          <a:prstGeom prst="rect">
            <a:avLst/>
          </a:prstGeom>
        </p:spPr>
      </p:pic>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pic>
        <p:nvPicPr>
          <p:cNvPr id="5" name="Picture 4">
            <a:extLst>
              <a:ext uri="{FF2B5EF4-FFF2-40B4-BE49-F238E27FC236}">
                <a16:creationId xmlns:a16="http://schemas.microsoft.com/office/drawing/2014/main" id="{64DC1F91-9F2C-3DBD-8AB9-5D719C2A5C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462" y="1393636"/>
            <a:ext cx="5225327" cy="4243593"/>
          </a:xfrm>
          <a:prstGeom prst="rect">
            <a:avLst/>
          </a:prstGeom>
        </p:spPr>
      </p:pic>
      <p:pic>
        <p:nvPicPr>
          <p:cNvPr id="10" name="Picture 9">
            <a:extLst>
              <a:ext uri="{FF2B5EF4-FFF2-40B4-BE49-F238E27FC236}">
                <a16:creationId xmlns:a16="http://schemas.microsoft.com/office/drawing/2014/main" id="{55CA926C-5125-358B-401F-C57CD3624E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3191" y="1393636"/>
            <a:ext cx="5632347" cy="4243593"/>
          </a:xfrm>
          <a:prstGeom prst="rect">
            <a:avLst/>
          </a:prstGeom>
        </p:spPr>
      </p:pic>
    </p:spTree>
    <p:extLst>
      <p:ext uri="{BB962C8B-B14F-4D97-AF65-F5344CB8AC3E}">
        <p14:creationId xmlns:p14="http://schemas.microsoft.com/office/powerpoint/2010/main" val="123066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3" cstate="hqprint">
            <a:duotone>
              <a:prstClr val="black"/>
              <a:schemeClr val="accent6">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1431" y="816337"/>
            <a:ext cx="5225327" cy="5225327"/>
          </a:xfrm>
          <a:prstGeom prst="rect">
            <a:avLst/>
          </a:prstGeom>
        </p:spPr>
      </p:pic>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sp>
        <p:nvSpPr>
          <p:cNvPr id="2" name="TextBox 1">
            <a:extLst>
              <a:ext uri="{FF2B5EF4-FFF2-40B4-BE49-F238E27FC236}">
                <a16:creationId xmlns:a16="http://schemas.microsoft.com/office/drawing/2014/main" id="{EE0BE390-0BBB-3F68-B45F-4D3B2D71A413}"/>
              </a:ext>
            </a:extLst>
          </p:cNvPr>
          <p:cNvSpPr txBox="1"/>
          <p:nvPr/>
        </p:nvSpPr>
        <p:spPr>
          <a:xfrm>
            <a:off x="715264" y="1269723"/>
            <a:ext cx="8392041" cy="769441"/>
          </a:xfrm>
          <a:prstGeom prst="rect">
            <a:avLst/>
          </a:prstGeom>
          <a:noFill/>
        </p:spPr>
        <p:txBody>
          <a:bodyPr wrap="none" rtlCol="0">
            <a:spAutoFit/>
          </a:bodyPr>
          <a:lstStyle/>
          <a:p>
            <a:pPr marL="342900" indent="-342900">
              <a:buFont typeface="Wingdings" panose="05000000000000000000" pitchFamily="2" charset="2"/>
              <a:buChar char="q"/>
            </a:pPr>
            <a:r>
              <a:rPr lang="en-US" sz="2400" dirty="0">
                <a:latin typeface="Comic Sans MS" panose="030F0702030302020204" pitchFamily="66" charset="0"/>
              </a:rPr>
              <a:t>Performance are analysis based on the parameters: </a:t>
            </a:r>
          </a:p>
          <a:p>
            <a:r>
              <a:rPr lang="en-US" dirty="0">
                <a:latin typeface="Comic Sans MS" panose="030F0702030302020204" pitchFamily="66" charset="0"/>
              </a:rPr>
              <a:t>	</a:t>
            </a:r>
            <a:r>
              <a:rPr lang="en-US" sz="2000" dirty="0">
                <a:latin typeface="Comic Sans MS" panose="030F0702030302020204" pitchFamily="66" charset="0"/>
              </a:rPr>
              <a:t>Accuracy, Precision, Recall, F1 Score and Computational Time</a:t>
            </a:r>
            <a:endParaRPr lang="en-US" dirty="0">
              <a:latin typeface="Comic Sans MS" panose="030F0702030302020204" pitchFamily="66" charset="0"/>
            </a:endParaRPr>
          </a:p>
        </p:txBody>
      </p:sp>
      <p:graphicFrame>
        <p:nvGraphicFramePr>
          <p:cNvPr id="6" name="Table 5">
            <a:extLst>
              <a:ext uri="{FF2B5EF4-FFF2-40B4-BE49-F238E27FC236}">
                <a16:creationId xmlns:a16="http://schemas.microsoft.com/office/drawing/2014/main" id="{85B553D5-32D2-06D9-1449-4BA24F47424C}"/>
              </a:ext>
            </a:extLst>
          </p:cNvPr>
          <p:cNvGraphicFramePr>
            <a:graphicFrameLocks noGrp="1"/>
          </p:cNvGraphicFramePr>
          <p:nvPr>
            <p:extLst>
              <p:ext uri="{D42A27DB-BD31-4B8C-83A1-F6EECF244321}">
                <p14:modId xmlns:p14="http://schemas.microsoft.com/office/powerpoint/2010/main" val="1663064196"/>
              </p:ext>
            </p:extLst>
          </p:nvPr>
        </p:nvGraphicFramePr>
        <p:xfrm>
          <a:off x="1180648" y="2223018"/>
          <a:ext cx="8599570" cy="1620222"/>
        </p:xfrm>
        <a:graphic>
          <a:graphicData uri="http://schemas.openxmlformats.org/drawingml/2006/table">
            <a:tbl>
              <a:tblPr firstRow="1" firstCol="1" bandRow="1">
                <a:tableStyleId>{5C22544A-7EE6-4342-B048-85BDC9FD1C3A}</a:tableStyleId>
              </a:tblPr>
              <a:tblGrid>
                <a:gridCol w="1432955">
                  <a:extLst>
                    <a:ext uri="{9D8B030D-6E8A-4147-A177-3AD203B41FA5}">
                      <a16:colId xmlns:a16="http://schemas.microsoft.com/office/drawing/2014/main" val="2167005779"/>
                    </a:ext>
                  </a:extLst>
                </a:gridCol>
                <a:gridCol w="1432955">
                  <a:extLst>
                    <a:ext uri="{9D8B030D-6E8A-4147-A177-3AD203B41FA5}">
                      <a16:colId xmlns:a16="http://schemas.microsoft.com/office/drawing/2014/main" val="2662862823"/>
                    </a:ext>
                  </a:extLst>
                </a:gridCol>
                <a:gridCol w="1432955">
                  <a:extLst>
                    <a:ext uri="{9D8B030D-6E8A-4147-A177-3AD203B41FA5}">
                      <a16:colId xmlns:a16="http://schemas.microsoft.com/office/drawing/2014/main" val="1950860781"/>
                    </a:ext>
                  </a:extLst>
                </a:gridCol>
                <a:gridCol w="1432955">
                  <a:extLst>
                    <a:ext uri="{9D8B030D-6E8A-4147-A177-3AD203B41FA5}">
                      <a16:colId xmlns:a16="http://schemas.microsoft.com/office/drawing/2014/main" val="1163935867"/>
                    </a:ext>
                  </a:extLst>
                </a:gridCol>
                <a:gridCol w="1433875">
                  <a:extLst>
                    <a:ext uri="{9D8B030D-6E8A-4147-A177-3AD203B41FA5}">
                      <a16:colId xmlns:a16="http://schemas.microsoft.com/office/drawing/2014/main" val="2147627398"/>
                    </a:ext>
                  </a:extLst>
                </a:gridCol>
                <a:gridCol w="1433875">
                  <a:extLst>
                    <a:ext uri="{9D8B030D-6E8A-4147-A177-3AD203B41FA5}">
                      <a16:colId xmlns:a16="http://schemas.microsoft.com/office/drawing/2014/main" val="2849625650"/>
                    </a:ext>
                  </a:extLst>
                </a:gridCol>
              </a:tblGrid>
              <a:tr h="270037">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marL="0" marR="0">
                        <a:lnSpc>
                          <a:spcPct val="107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Accuracy </a:t>
                      </a:r>
                    </a:p>
                  </a:txBody>
                  <a:tcPr marL="68580" marR="68580" marT="0" marB="0"/>
                </a:tc>
                <a:tc>
                  <a:txBody>
                    <a:bodyPr/>
                    <a:lstStyle/>
                    <a:p>
                      <a:pPr marL="0" marR="0">
                        <a:lnSpc>
                          <a:spcPct val="107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Precision </a:t>
                      </a:r>
                    </a:p>
                  </a:txBody>
                  <a:tcPr marL="68580" marR="68580" marT="0" marB="0"/>
                </a:tc>
                <a:tc>
                  <a:txBody>
                    <a:bodyPr/>
                    <a:lstStyle/>
                    <a:p>
                      <a:pPr marL="0" marR="0">
                        <a:lnSpc>
                          <a:spcPct val="107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Recall </a:t>
                      </a:r>
                    </a:p>
                  </a:txBody>
                  <a:tcPr marL="68580" marR="68580" marT="0" marB="0"/>
                </a:tc>
                <a:tc>
                  <a:txBody>
                    <a:bodyPr/>
                    <a:lstStyle/>
                    <a:p>
                      <a:pPr marL="0" marR="0">
                        <a:lnSpc>
                          <a:spcPct val="107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F1 Score </a:t>
                      </a:r>
                    </a:p>
                  </a:txBody>
                  <a:tcPr marL="68580" marR="68580" marT="0" marB="0"/>
                </a:tc>
                <a:tc>
                  <a:txBody>
                    <a:bodyPr/>
                    <a:lstStyle/>
                    <a:p>
                      <a:pPr marL="0" marR="0">
                        <a:lnSpc>
                          <a:spcPct val="107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Time</a:t>
                      </a:r>
                    </a:p>
                  </a:txBody>
                  <a:tcPr marL="68580" marR="68580" marT="0" marB="0"/>
                </a:tc>
                <a:extLst>
                  <a:ext uri="{0D108BD9-81ED-4DB2-BD59-A6C34878D82A}">
                    <a16:rowId xmlns:a16="http://schemas.microsoft.com/office/drawing/2014/main" val="1990174239"/>
                  </a:ext>
                </a:extLst>
              </a:tr>
              <a:tr h="270037">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ANN</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97</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10.79</a:t>
                      </a:r>
                    </a:p>
                  </a:txBody>
                  <a:tcPr marL="68580" marR="68580" marT="0" marB="0"/>
                </a:tc>
                <a:extLst>
                  <a:ext uri="{0D108BD9-81ED-4DB2-BD59-A6C34878D82A}">
                    <a16:rowId xmlns:a16="http://schemas.microsoft.com/office/drawing/2014/main" val="2941700900"/>
                  </a:ext>
                </a:extLst>
              </a:tr>
              <a:tr h="270037">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GRU</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85</a:t>
                      </a:r>
                    </a:p>
                  </a:txBody>
                  <a:tcPr marL="68580" marR="68580" marT="0" marB="0"/>
                </a:tc>
                <a:tc>
                  <a:txBody>
                    <a:bodyPr/>
                    <a:lstStyle/>
                    <a:p>
                      <a:pPr marL="0" marR="0">
                        <a:lnSpc>
                          <a:spcPct val="107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85</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88</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85</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34.42</a:t>
                      </a:r>
                    </a:p>
                  </a:txBody>
                  <a:tcPr marL="68580" marR="68580" marT="0" marB="0"/>
                </a:tc>
                <a:extLst>
                  <a:ext uri="{0D108BD9-81ED-4DB2-BD59-A6C34878D82A}">
                    <a16:rowId xmlns:a16="http://schemas.microsoft.com/office/drawing/2014/main" val="3349148428"/>
                  </a:ext>
                </a:extLst>
              </a:tr>
              <a:tr h="270037">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Simple RNN</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19.38</a:t>
                      </a:r>
                    </a:p>
                  </a:txBody>
                  <a:tcPr marL="68580" marR="68580" marT="0" marB="0"/>
                </a:tc>
                <a:extLst>
                  <a:ext uri="{0D108BD9-81ED-4DB2-BD59-A6C34878D82A}">
                    <a16:rowId xmlns:a16="http://schemas.microsoft.com/office/drawing/2014/main" val="1534497855"/>
                  </a:ext>
                </a:extLst>
              </a:tr>
              <a:tr h="270037">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MLP</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97</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96</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97</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96</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10.91</a:t>
                      </a:r>
                    </a:p>
                  </a:txBody>
                  <a:tcPr marL="68580" marR="68580" marT="0" marB="0"/>
                </a:tc>
                <a:extLst>
                  <a:ext uri="{0D108BD9-81ED-4DB2-BD59-A6C34878D82A}">
                    <a16:rowId xmlns:a16="http://schemas.microsoft.com/office/drawing/2014/main" val="3106082259"/>
                  </a:ext>
                </a:extLst>
              </a:tr>
              <a:tr h="270037">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SVM</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0"/>
                        </a:spcAft>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extLst>
                  <a:ext uri="{0D108BD9-81ED-4DB2-BD59-A6C34878D82A}">
                    <a16:rowId xmlns:a16="http://schemas.microsoft.com/office/drawing/2014/main" val="2112445105"/>
                  </a:ext>
                </a:extLst>
              </a:tr>
            </a:tbl>
          </a:graphicData>
        </a:graphic>
      </p:graphicFrame>
      <p:sp>
        <p:nvSpPr>
          <p:cNvPr id="7" name="Rectangle 1">
            <a:extLst>
              <a:ext uri="{FF2B5EF4-FFF2-40B4-BE49-F238E27FC236}">
                <a16:creationId xmlns:a16="http://schemas.microsoft.com/office/drawing/2014/main" id="{81C7D8B4-53EE-5408-8264-BF2D9D93EDF9}"/>
              </a:ext>
            </a:extLst>
          </p:cNvPr>
          <p:cNvSpPr>
            <a:spLocks noChangeArrowheads="1"/>
          </p:cNvSpPr>
          <p:nvPr/>
        </p:nvSpPr>
        <p:spPr bwMode="auto">
          <a:xfrm>
            <a:off x="3127375" y="3487738"/>
            <a:ext cx="673647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25A566BD-28C3-1602-BA8F-30B6C6ECAEAD}"/>
              </a:ext>
            </a:extLst>
          </p:cNvPr>
          <p:cNvSpPr txBox="1"/>
          <p:nvPr/>
        </p:nvSpPr>
        <p:spPr>
          <a:xfrm>
            <a:off x="3253157" y="6488668"/>
            <a:ext cx="5854148" cy="369332"/>
          </a:xfrm>
          <a:prstGeom prst="rect">
            <a:avLst/>
          </a:prstGeom>
          <a:noFill/>
        </p:spPr>
        <p:txBody>
          <a:bodyPr wrap="square" rtlCol="0">
            <a:spAutoFit/>
          </a:bodyPr>
          <a:lstStyle/>
          <a:p>
            <a:r>
              <a:rPr lang="en-US" b="1" dirty="0">
                <a:latin typeface="Comic Sans MS" panose="030F0702030302020204" pitchFamily="66" charset="0"/>
              </a:rPr>
              <a:t>Comparative analysis of Without FST </a:t>
            </a:r>
          </a:p>
        </p:txBody>
      </p:sp>
      <p:pic>
        <p:nvPicPr>
          <p:cNvPr id="20" name="Picture 19">
            <a:extLst>
              <a:ext uri="{FF2B5EF4-FFF2-40B4-BE49-F238E27FC236}">
                <a16:creationId xmlns:a16="http://schemas.microsoft.com/office/drawing/2014/main" id="{9719E244-DF36-B044-20D0-DF81A5620F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0648" y="3916017"/>
            <a:ext cx="8599570" cy="2663687"/>
          </a:xfrm>
          <a:prstGeom prst="rect">
            <a:avLst/>
          </a:prstGeom>
        </p:spPr>
      </p:pic>
    </p:spTree>
    <p:extLst>
      <p:ext uri="{BB962C8B-B14F-4D97-AF65-F5344CB8AC3E}">
        <p14:creationId xmlns:p14="http://schemas.microsoft.com/office/powerpoint/2010/main" val="2828920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10"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5" cstate="hqprint">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graphicFrame>
        <p:nvGraphicFramePr>
          <p:cNvPr id="2" name="Table 1">
            <a:extLst>
              <a:ext uri="{FF2B5EF4-FFF2-40B4-BE49-F238E27FC236}">
                <a16:creationId xmlns:a16="http://schemas.microsoft.com/office/drawing/2014/main" id="{D3BB4A82-C657-4711-0541-8F9FAAF8FF8D}"/>
              </a:ext>
            </a:extLst>
          </p:cNvPr>
          <p:cNvGraphicFramePr>
            <a:graphicFrameLocks noGrp="1"/>
          </p:cNvGraphicFramePr>
          <p:nvPr>
            <p:extLst>
              <p:ext uri="{D42A27DB-BD31-4B8C-83A1-F6EECF244321}">
                <p14:modId xmlns:p14="http://schemas.microsoft.com/office/powerpoint/2010/main" val="2690129755"/>
              </p:ext>
            </p:extLst>
          </p:nvPr>
        </p:nvGraphicFramePr>
        <p:xfrm>
          <a:off x="1351157" y="1252728"/>
          <a:ext cx="9174382" cy="1850136"/>
        </p:xfrm>
        <a:graphic>
          <a:graphicData uri="http://schemas.openxmlformats.org/drawingml/2006/table">
            <a:tbl>
              <a:tblPr firstRow="1" firstCol="1" bandRow="1">
                <a:tableStyleId>{5C22544A-7EE6-4342-B048-85BDC9FD1C3A}</a:tableStyleId>
              </a:tblPr>
              <a:tblGrid>
                <a:gridCol w="1793524">
                  <a:extLst>
                    <a:ext uri="{9D8B030D-6E8A-4147-A177-3AD203B41FA5}">
                      <a16:colId xmlns:a16="http://schemas.microsoft.com/office/drawing/2014/main" val="1162995643"/>
                    </a:ext>
                  </a:extLst>
                </a:gridCol>
                <a:gridCol w="1263950">
                  <a:extLst>
                    <a:ext uri="{9D8B030D-6E8A-4147-A177-3AD203B41FA5}">
                      <a16:colId xmlns:a16="http://schemas.microsoft.com/office/drawing/2014/main" val="1595670314"/>
                    </a:ext>
                  </a:extLst>
                </a:gridCol>
                <a:gridCol w="1528737">
                  <a:extLst>
                    <a:ext uri="{9D8B030D-6E8A-4147-A177-3AD203B41FA5}">
                      <a16:colId xmlns:a16="http://schemas.microsoft.com/office/drawing/2014/main" val="3519866479"/>
                    </a:ext>
                  </a:extLst>
                </a:gridCol>
                <a:gridCol w="1528737">
                  <a:extLst>
                    <a:ext uri="{9D8B030D-6E8A-4147-A177-3AD203B41FA5}">
                      <a16:colId xmlns:a16="http://schemas.microsoft.com/office/drawing/2014/main" val="2795626992"/>
                    </a:ext>
                  </a:extLst>
                </a:gridCol>
                <a:gridCol w="1529717">
                  <a:extLst>
                    <a:ext uri="{9D8B030D-6E8A-4147-A177-3AD203B41FA5}">
                      <a16:colId xmlns:a16="http://schemas.microsoft.com/office/drawing/2014/main" val="2297538552"/>
                    </a:ext>
                  </a:extLst>
                </a:gridCol>
                <a:gridCol w="1529717">
                  <a:extLst>
                    <a:ext uri="{9D8B030D-6E8A-4147-A177-3AD203B41FA5}">
                      <a16:colId xmlns:a16="http://schemas.microsoft.com/office/drawing/2014/main" val="740051722"/>
                    </a:ext>
                  </a:extLst>
                </a:gridCol>
              </a:tblGrid>
              <a:tr h="0">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 </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Accuracy </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Precision </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Recall </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F1 Score </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Time</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7093924"/>
                  </a:ext>
                </a:extLst>
              </a:tr>
              <a:tr h="0">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ANN</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99</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99</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99</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99</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7.03</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8908077"/>
                  </a:ext>
                </a:extLst>
              </a:tr>
              <a:tr h="0">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GRU</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98</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98</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98</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98</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10.82</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275949"/>
                  </a:ext>
                </a:extLst>
              </a:tr>
              <a:tr h="0">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Simple RNN</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99</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99</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99</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99</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16.22</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2066161"/>
                  </a:ext>
                </a:extLst>
              </a:tr>
              <a:tr h="0">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MLP</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99</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99</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99</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99</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5.53</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3725344"/>
                  </a:ext>
                </a:extLst>
              </a:tr>
              <a:tr h="0">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SVM</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97</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rPr>
                        <a:t>96</a:t>
                      </a:r>
                      <a:endPar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98</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97</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rPr>
                        <a:t>10.0</a:t>
                      </a:r>
                      <a:endPar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5947908"/>
                  </a:ext>
                </a:extLst>
              </a:tr>
            </a:tbl>
          </a:graphicData>
        </a:graphic>
      </p:graphicFrame>
      <p:pic>
        <p:nvPicPr>
          <p:cNvPr id="6" name="Picture 5">
            <a:extLst>
              <a:ext uri="{FF2B5EF4-FFF2-40B4-BE49-F238E27FC236}">
                <a16:creationId xmlns:a16="http://schemas.microsoft.com/office/drawing/2014/main" id="{C5646C68-F041-4077-FFA0-D0347F8C63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158" y="3269723"/>
            <a:ext cx="9174382" cy="3235556"/>
          </a:xfrm>
          <a:prstGeom prst="rect">
            <a:avLst/>
          </a:prstGeom>
        </p:spPr>
      </p:pic>
      <p:sp>
        <p:nvSpPr>
          <p:cNvPr id="7" name="TextBox 6">
            <a:extLst>
              <a:ext uri="{FF2B5EF4-FFF2-40B4-BE49-F238E27FC236}">
                <a16:creationId xmlns:a16="http://schemas.microsoft.com/office/drawing/2014/main" id="{D2F83A23-4E9A-0A62-5300-128BF9067685}"/>
              </a:ext>
            </a:extLst>
          </p:cNvPr>
          <p:cNvSpPr txBox="1"/>
          <p:nvPr/>
        </p:nvSpPr>
        <p:spPr>
          <a:xfrm>
            <a:off x="3253157" y="6488668"/>
            <a:ext cx="5854148" cy="369332"/>
          </a:xfrm>
          <a:prstGeom prst="rect">
            <a:avLst/>
          </a:prstGeom>
          <a:noFill/>
        </p:spPr>
        <p:txBody>
          <a:bodyPr wrap="square" rtlCol="0">
            <a:spAutoFit/>
          </a:bodyPr>
          <a:lstStyle/>
          <a:p>
            <a:r>
              <a:rPr lang="en-US" b="1" dirty="0">
                <a:latin typeface="Comic Sans MS" panose="030F0702030302020204" pitchFamily="66" charset="0"/>
              </a:rPr>
              <a:t>Comparative analysis of </a:t>
            </a:r>
            <a:r>
              <a:rPr lang="en-US" b="1" dirty="0" err="1">
                <a:latin typeface="Comic Sans MS" panose="030F0702030302020204" pitchFamily="66" charset="0"/>
              </a:rPr>
              <a:t>Anova</a:t>
            </a:r>
            <a:r>
              <a:rPr lang="en-US" b="1" dirty="0">
                <a:latin typeface="Comic Sans MS" panose="030F0702030302020204" pitchFamily="66" charset="0"/>
              </a:rPr>
              <a:t>-F FST </a:t>
            </a:r>
          </a:p>
        </p:txBody>
      </p:sp>
    </p:spTree>
    <p:extLst>
      <p:ext uri="{BB962C8B-B14F-4D97-AF65-F5344CB8AC3E}">
        <p14:creationId xmlns:p14="http://schemas.microsoft.com/office/powerpoint/2010/main" val="1193314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10"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5" cstate="hqprint">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graphicFrame>
        <p:nvGraphicFramePr>
          <p:cNvPr id="2" name="Table 1">
            <a:extLst>
              <a:ext uri="{FF2B5EF4-FFF2-40B4-BE49-F238E27FC236}">
                <a16:creationId xmlns:a16="http://schemas.microsoft.com/office/drawing/2014/main" id="{D3BB4A82-C657-4711-0541-8F9FAAF8FF8D}"/>
              </a:ext>
            </a:extLst>
          </p:cNvPr>
          <p:cNvGraphicFramePr>
            <a:graphicFrameLocks noGrp="1"/>
          </p:cNvGraphicFramePr>
          <p:nvPr>
            <p:extLst>
              <p:ext uri="{D42A27DB-BD31-4B8C-83A1-F6EECF244321}">
                <p14:modId xmlns:p14="http://schemas.microsoft.com/office/powerpoint/2010/main" val="670394746"/>
              </p:ext>
            </p:extLst>
          </p:nvPr>
        </p:nvGraphicFramePr>
        <p:xfrm>
          <a:off x="1351157" y="1252728"/>
          <a:ext cx="9174382" cy="1869948"/>
        </p:xfrm>
        <a:graphic>
          <a:graphicData uri="http://schemas.openxmlformats.org/drawingml/2006/table">
            <a:tbl>
              <a:tblPr firstRow="1" firstCol="1" bandRow="1">
                <a:tableStyleId>{5C22544A-7EE6-4342-B048-85BDC9FD1C3A}</a:tableStyleId>
              </a:tblPr>
              <a:tblGrid>
                <a:gridCol w="1793524">
                  <a:extLst>
                    <a:ext uri="{9D8B030D-6E8A-4147-A177-3AD203B41FA5}">
                      <a16:colId xmlns:a16="http://schemas.microsoft.com/office/drawing/2014/main" val="1162995643"/>
                    </a:ext>
                  </a:extLst>
                </a:gridCol>
                <a:gridCol w="1263950">
                  <a:extLst>
                    <a:ext uri="{9D8B030D-6E8A-4147-A177-3AD203B41FA5}">
                      <a16:colId xmlns:a16="http://schemas.microsoft.com/office/drawing/2014/main" val="1595670314"/>
                    </a:ext>
                  </a:extLst>
                </a:gridCol>
                <a:gridCol w="1528737">
                  <a:extLst>
                    <a:ext uri="{9D8B030D-6E8A-4147-A177-3AD203B41FA5}">
                      <a16:colId xmlns:a16="http://schemas.microsoft.com/office/drawing/2014/main" val="3519866479"/>
                    </a:ext>
                  </a:extLst>
                </a:gridCol>
                <a:gridCol w="1528737">
                  <a:extLst>
                    <a:ext uri="{9D8B030D-6E8A-4147-A177-3AD203B41FA5}">
                      <a16:colId xmlns:a16="http://schemas.microsoft.com/office/drawing/2014/main" val="2795626992"/>
                    </a:ext>
                  </a:extLst>
                </a:gridCol>
                <a:gridCol w="1529717">
                  <a:extLst>
                    <a:ext uri="{9D8B030D-6E8A-4147-A177-3AD203B41FA5}">
                      <a16:colId xmlns:a16="http://schemas.microsoft.com/office/drawing/2014/main" val="2297538552"/>
                    </a:ext>
                  </a:extLst>
                </a:gridCol>
                <a:gridCol w="1529717">
                  <a:extLst>
                    <a:ext uri="{9D8B030D-6E8A-4147-A177-3AD203B41FA5}">
                      <a16:colId xmlns:a16="http://schemas.microsoft.com/office/drawing/2014/main" val="740051722"/>
                    </a:ext>
                  </a:extLst>
                </a:gridCol>
              </a:tblGrid>
              <a:tr h="0">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Accuracy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Precision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Recall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F1 Score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Time</a:t>
                      </a:r>
                    </a:p>
                  </a:txBody>
                  <a:tcPr marL="68580" marR="68580" marT="0" marB="0"/>
                </a:tc>
                <a:extLst>
                  <a:ext uri="{0D108BD9-81ED-4DB2-BD59-A6C34878D82A}">
                    <a16:rowId xmlns:a16="http://schemas.microsoft.com/office/drawing/2014/main" val="2047093924"/>
                  </a:ext>
                </a:extLst>
              </a:tr>
              <a:tr h="0">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ANN</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97</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96</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97</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7.74</a:t>
                      </a:r>
                    </a:p>
                  </a:txBody>
                  <a:tcPr marL="68580" marR="68580" marT="0" marB="0"/>
                </a:tc>
                <a:extLst>
                  <a:ext uri="{0D108BD9-81ED-4DB2-BD59-A6C34878D82A}">
                    <a16:rowId xmlns:a16="http://schemas.microsoft.com/office/drawing/2014/main" val="948908077"/>
                  </a:ext>
                </a:extLst>
              </a:tr>
              <a:tr h="0">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GRU</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0.81</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0.82</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0.85</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0.81</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27.69</a:t>
                      </a:r>
                    </a:p>
                  </a:txBody>
                  <a:tcPr marL="68580" marR="68580" marT="0" marB="0"/>
                </a:tc>
                <a:extLst>
                  <a:ext uri="{0D108BD9-81ED-4DB2-BD59-A6C34878D82A}">
                    <a16:rowId xmlns:a16="http://schemas.microsoft.com/office/drawing/2014/main" val="299275949"/>
                  </a:ext>
                </a:extLst>
              </a:tr>
              <a:tr h="0">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Simple RNN</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5.53</a:t>
                      </a:r>
                    </a:p>
                  </a:txBody>
                  <a:tcPr marL="68580" marR="68580" marT="0" marB="0"/>
                </a:tc>
                <a:extLst>
                  <a:ext uri="{0D108BD9-81ED-4DB2-BD59-A6C34878D82A}">
                    <a16:rowId xmlns:a16="http://schemas.microsoft.com/office/drawing/2014/main" val="1462066161"/>
                  </a:ext>
                </a:extLst>
              </a:tr>
              <a:tr h="0">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MLP</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0.96</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0.95</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0.97</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0.96</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15.09</a:t>
                      </a:r>
                    </a:p>
                  </a:txBody>
                  <a:tcPr marL="68580" marR="68580" marT="0" marB="0"/>
                </a:tc>
                <a:extLst>
                  <a:ext uri="{0D108BD9-81ED-4DB2-BD59-A6C34878D82A}">
                    <a16:rowId xmlns:a16="http://schemas.microsoft.com/office/drawing/2014/main" val="2443725344"/>
                  </a:ext>
                </a:extLst>
              </a:tr>
              <a:tr h="0">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SVM</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0.98</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0.97</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0.98</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0.98</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tc>
                <a:extLst>
                  <a:ext uri="{0D108BD9-81ED-4DB2-BD59-A6C34878D82A}">
                    <a16:rowId xmlns:a16="http://schemas.microsoft.com/office/drawing/2014/main" val="2555947908"/>
                  </a:ext>
                </a:extLst>
              </a:tr>
            </a:tbl>
          </a:graphicData>
        </a:graphic>
      </p:graphicFrame>
      <p:sp>
        <p:nvSpPr>
          <p:cNvPr id="7" name="TextBox 6">
            <a:extLst>
              <a:ext uri="{FF2B5EF4-FFF2-40B4-BE49-F238E27FC236}">
                <a16:creationId xmlns:a16="http://schemas.microsoft.com/office/drawing/2014/main" id="{D2F83A23-4E9A-0A62-5300-128BF9067685}"/>
              </a:ext>
            </a:extLst>
          </p:cNvPr>
          <p:cNvSpPr txBox="1"/>
          <p:nvPr/>
        </p:nvSpPr>
        <p:spPr>
          <a:xfrm>
            <a:off x="3253157" y="6488668"/>
            <a:ext cx="5854148" cy="369332"/>
          </a:xfrm>
          <a:prstGeom prst="rect">
            <a:avLst/>
          </a:prstGeom>
          <a:noFill/>
        </p:spPr>
        <p:txBody>
          <a:bodyPr wrap="square" rtlCol="0">
            <a:spAutoFit/>
          </a:bodyPr>
          <a:lstStyle/>
          <a:p>
            <a:r>
              <a:rPr lang="en-US" b="1" dirty="0">
                <a:latin typeface="Comic Sans MS" panose="030F0702030302020204" pitchFamily="66" charset="0"/>
              </a:rPr>
              <a:t>Comparative analysis of Chi Squared FST </a:t>
            </a:r>
          </a:p>
        </p:txBody>
      </p:sp>
      <p:pic>
        <p:nvPicPr>
          <p:cNvPr id="4" name="Picture 3">
            <a:extLst>
              <a:ext uri="{FF2B5EF4-FFF2-40B4-BE49-F238E27FC236}">
                <a16:creationId xmlns:a16="http://schemas.microsoft.com/office/drawing/2014/main" id="{09303EBB-09D9-31C3-EA8E-E83B74958F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157" y="3261507"/>
            <a:ext cx="9174382" cy="3243771"/>
          </a:xfrm>
          <a:prstGeom prst="rect">
            <a:avLst/>
          </a:prstGeom>
        </p:spPr>
      </p:pic>
    </p:spTree>
    <p:extLst>
      <p:ext uri="{BB962C8B-B14F-4D97-AF65-F5344CB8AC3E}">
        <p14:creationId xmlns:p14="http://schemas.microsoft.com/office/powerpoint/2010/main" val="1924503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10"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5" cstate="hqprint">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graphicFrame>
        <p:nvGraphicFramePr>
          <p:cNvPr id="2" name="Table 1">
            <a:extLst>
              <a:ext uri="{FF2B5EF4-FFF2-40B4-BE49-F238E27FC236}">
                <a16:creationId xmlns:a16="http://schemas.microsoft.com/office/drawing/2014/main" id="{D3BB4A82-C657-4711-0541-8F9FAAF8FF8D}"/>
              </a:ext>
            </a:extLst>
          </p:cNvPr>
          <p:cNvGraphicFramePr>
            <a:graphicFrameLocks noGrp="1"/>
          </p:cNvGraphicFramePr>
          <p:nvPr>
            <p:extLst>
              <p:ext uri="{D42A27DB-BD31-4B8C-83A1-F6EECF244321}">
                <p14:modId xmlns:p14="http://schemas.microsoft.com/office/powerpoint/2010/main" val="1630203334"/>
              </p:ext>
            </p:extLst>
          </p:nvPr>
        </p:nvGraphicFramePr>
        <p:xfrm>
          <a:off x="1351157" y="1252728"/>
          <a:ext cx="9591824" cy="1850136"/>
        </p:xfrm>
        <a:graphic>
          <a:graphicData uri="http://schemas.openxmlformats.org/drawingml/2006/table">
            <a:tbl>
              <a:tblPr firstRow="1" firstCol="1" bandRow="1">
                <a:tableStyleId>{5C22544A-7EE6-4342-B048-85BDC9FD1C3A}</a:tableStyleId>
              </a:tblPr>
              <a:tblGrid>
                <a:gridCol w="1640520">
                  <a:extLst>
                    <a:ext uri="{9D8B030D-6E8A-4147-A177-3AD203B41FA5}">
                      <a16:colId xmlns:a16="http://schemas.microsoft.com/office/drawing/2014/main" val="1162995643"/>
                    </a:ext>
                  </a:extLst>
                </a:gridCol>
                <a:gridCol w="1556072">
                  <a:extLst>
                    <a:ext uri="{9D8B030D-6E8A-4147-A177-3AD203B41FA5}">
                      <a16:colId xmlns:a16="http://schemas.microsoft.com/office/drawing/2014/main" val="1595670314"/>
                    </a:ext>
                  </a:extLst>
                </a:gridCol>
                <a:gridCol w="1598296">
                  <a:extLst>
                    <a:ext uri="{9D8B030D-6E8A-4147-A177-3AD203B41FA5}">
                      <a16:colId xmlns:a16="http://schemas.microsoft.com/office/drawing/2014/main" val="3519866479"/>
                    </a:ext>
                  </a:extLst>
                </a:gridCol>
                <a:gridCol w="1598296">
                  <a:extLst>
                    <a:ext uri="{9D8B030D-6E8A-4147-A177-3AD203B41FA5}">
                      <a16:colId xmlns:a16="http://schemas.microsoft.com/office/drawing/2014/main" val="2795626992"/>
                    </a:ext>
                  </a:extLst>
                </a:gridCol>
                <a:gridCol w="1599320">
                  <a:extLst>
                    <a:ext uri="{9D8B030D-6E8A-4147-A177-3AD203B41FA5}">
                      <a16:colId xmlns:a16="http://schemas.microsoft.com/office/drawing/2014/main" val="2297538552"/>
                    </a:ext>
                  </a:extLst>
                </a:gridCol>
                <a:gridCol w="1599320">
                  <a:extLst>
                    <a:ext uri="{9D8B030D-6E8A-4147-A177-3AD203B41FA5}">
                      <a16:colId xmlns:a16="http://schemas.microsoft.com/office/drawing/2014/main" val="740051722"/>
                    </a:ext>
                  </a:extLst>
                </a:gridCol>
              </a:tblGrid>
              <a:tr h="294439">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Accuracy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Precision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Recall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F1 Score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Time</a:t>
                      </a:r>
                    </a:p>
                  </a:txBody>
                  <a:tcPr marL="68580" marR="68580" marT="0" marB="0"/>
                </a:tc>
                <a:extLst>
                  <a:ext uri="{0D108BD9-81ED-4DB2-BD59-A6C34878D82A}">
                    <a16:rowId xmlns:a16="http://schemas.microsoft.com/office/drawing/2014/main" val="2047093924"/>
                  </a:ext>
                </a:extLst>
              </a:tr>
              <a:tr h="294439">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ANN</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7.03</a:t>
                      </a:r>
                    </a:p>
                  </a:txBody>
                  <a:tcPr marL="68580" marR="68580" marT="0" marB="0"/>
                </a:tc>
                <a:extLst>
                  <a:ext uri="{0D108BD9-81ED-4DB2-BD59-A6C34878D82A}">
                    <a16:rowId xmlns:a16="http://schemas.microsoft.com/office/drawing/2014/main" val="948908077"/>
                  </a:ext>
                </a:extLst>
              </a:tr>
              <a:tr h="294439">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GRU</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86</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86</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89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86</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24.82</a:t>
                      </a:r>
                    </a:p>
                  </a:txBody>
                  <a:tcPr marL="68580" marR="68580" marT="0" marB="0"/>
                </a:tc>
                <a:extLst>
                  <a:ext uri="{0D108BD9-81ED-4DB2-BD59-A6C34878D82A}">
                    <a16:rowId xmlns:a16="http://schemas.microsoft.com/office/drawing/2014/main" val="299275949"/>
                  </a:ext>
                </a:extLst>
              </a:tr>
              <a:tr h="294439">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Simple RNN</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97</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96</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97</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97</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16.37</a:t>
                      </a:r>
                    </a:p>
                  </a:txBody>
                  <a:tcPr marL="68580" marR="68580" marT="0" marB="0"/>
                </a:tc>
                <a:extLst>
                  <a:ext uri="{0D108BD9-81ED-4DB2-BD59-A6C34878D82A}">
                    <a16:rowId xmlns:a16="http://schemas.microsoft.com/office/drawing/2014/main" val="1462066161"/>
                  </a:ext>
                </a:extLst>
              </a:tr>
              <a:tr h="294439">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MLP</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8.29</a:t>
                      </a:r>
                    </a:p>
                  </a:txBody>
                  <a:tcPr marL="68580" marR="68580" marT="0" marB="0"/>
                </a:tc>
                <a:extLst>
                  <a:ext uri="{0D108BD9-81ED-4DB2-BD59-A6C34878D82A}">
                    <a16:rowId xmlns:a16="http://schemas.microsoft.com/office/drawing/2014/main" val="2443725344"/>
                  </a:ext>
                </a:extLst>
              </a:tr>
              <a:tr h="294439">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SVM</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10.0</a:t>
                      </a:r>
                    </a:p>
                  </a:txBody>
                  <a:tcPr marL="68580" marR="68580" marT="0" marB="0"/>
                </a:tc>
                <a:extLst>
                  <a:ext uri="{0D108BD9-81ED-4DB2-BD59-A6C34878D82A}">
                    <a16:rowId xmlns:a16="http://schemas.microsoft.com/office/drawing/2014/main" val="2555947908"/>
                  </a:ext>
                </a:extLst>
              </a:tr>
            </a:tbl>
          </a:graphicData>
        </a:graphic>
      </p:graphicFrame>
      <p:sp>
        <p:nvSpPr>
          <p:cNvPr id="7" name="TextBox 6">
            <a:extLst>
              <a:ext uri="{FF2B5EF4-FFF2-40B4-BE49-F238E27FC236}">
                <a16:creationId xmlns:a16="http://schemas.microsoft.com/office/drawing/2014/main" id="{D2F83A23-4E9A-0A62-5300-128BF9067685}"/>
              </a:ext>
            </a:extLst>
          </p:cNvPr>
          <p:cNvSpPr txBox="1"/>
          <p:nvPr/>
        </p:nvSpPr>
        <p:spPr>
          <a:xfrm>
            <a:off x="3650721" y="6488668"/>
            <a:ext cx="5854148" cy="369332"/>
          </a:xfrm>
          <a:prstGeom prst="rect">
            <a:avLst/>
          </a:prstGeom>
          <a:noFill/>
        </p:spPr>
        <p:txBody>
          <a:bodyPr wrap="square" rtlCol="0">
            <a:spAutoFit/>
          </a:bodyPr>
          <a:lstStyle/>
          <a:p>
            <a:r>
              <a:rPr lang="en-US" b="1" dirty="0">
                <a:latin typeface="Comic Sans MS" panose="030F0702030302020204" pitchFamily="66" charset="0"/>
              </a:rPr>
              <a:t>Comparative analysis of SFFS FST </a:t>
            </a:r>
          </a:p>
        </p:txBody>
      </p:sp>
      <p:pic>
        <p:nvPicPr>
          <p:cNvPr id="4" name="Picture 3">
            <a:extLst>
              <a:ext uri="{FF2B5EF4-FFF2-40B4-BE49-F238E27FC236}">
                <a16:creationId xmlns:a16="http://schemas.microsoft.com/office/drawing/2014/main" id="{F8964BF4-1B32-5396-D62E-E723FD3CAF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3631" y="3180522"/>
            <a:ext cx="9559350" cy="3308146"/>
          </a:xfrm>
          <a:prstGeom prst="rect">
            <a:avLst/>
          </a:prstGeom>
        </p:spPr>
      </p:pic>
    </p:spTree>
    <p:extLst>
      <p:ext uri="{BB962C8B-B14F-4D97-AF65-F5344CB8AC3E}">
        <p14:creationId xmlns:p14="http://schemas.microsoft.com/office/powerpoint/2010/main" val="4291867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10"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5" cstate="hqprint">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graphicFrame>
        <p:nvGraphicFramePr>
          <p:cNvPr id="2" name="Table 1">
            <a:extLst>
              <a:ext uri="{FF2B5EF4-FFF2-40B4-BE49-F238E27FC236}">
                <a16:creationId xmlns:a16="http://schemas.microsoft.com/office/drawing/2014/main" id="{D3BB4A82-C657-4711-0541-8F9FAAF8FF8D}"/>
              </a:ext>
            </a:extLst>
          </p:cNvPr>
          <p:cNvGraphicFramePr>
            <a:graphicFrameLocks noGrp="1"/>
          </p:cNvGraphicFramePr>
          <p:nvPr>
            <p:extLst>
              <p:ext uri="{D42A27DB-BD31-4B8C-83A1-F6EECF244321}">
                <p14:modId xmlns:p14="http://schemas.microsoft.com/office/powerpoint/2010/main" val="1479306132"/>
              </p:ext>
            </p:extLst>
          </p:nvPr>
        </p:nvGraphicFramePr>
        <p:xfrm>
          <a:off x="1351157" y="1252728"/>
          <a:ext cx="9591824" cy="1850136"/>
        </p:xfrm>
        <a:graphic>
          <a:graphicData uri="http://schemas.openxmlformats.org/drawingml/2006/table">
            <a:tbl>
              <a:tblPr firstRow="1" firstCol="1" bandRow="1">
                <a:tableStyleId>{5C22544A-7EE6-4342-B048-85BDC9FD1C3A}</a:tableStyleId>
              </a:tblPr>
              <a:tblGrid>
                <a:gridCol w="1640520">
                  <a:extLst>
                    <a:ext uri="{9D8B030D-6E8A-4147-A177-3AD203B41FA5}">
                      <a16:colId xmlns:a16="http://schemas.microsoft.com/office/drawing/2014/main" val="1162995643"/>
                    </a:ext>
                  </a:extLst>
                </a:gridCol>
                <a:gridCol w="1556072">
                  <a:extLst>
                    <a:ext uri="{9D8B030D-6E8A-4147-A177-3AD203B41FA5}">
                      <a16:colId xmlns:a16="http://schemas.microsoft.com/office/drawing/2014/main" val="1595670314"/>
                    </a:ext>
                  </a:extLst>
                </a:gridCol>
                <a:gridCol w="1598296">
                  <a:extLst>
                    <a:ext uri="{9D8B030D-6E8A-4147-A177-3AD203B41FA5}">
                      <a16:colId xmlns:a16="http://schemas.microsoft.com/office/drawing/2014/main" val="3519866479"/>
                    </a:ext>
                  </a:extLst>
                </a:gridCol>
                <a:gridCol w="1598296">
                  <a:extLst>
                    <a:ext uri="{9D8B030D-6E8A-4147-A177-3AD203B41FA5}">
                      <a16:colId xmlns:a16="http://schemas.microsoft.com/office/drawing/2014/main" val="2795626992"/>
                    </a:ext>
                  </a:extLst>
                </a:gridCol>
                <a:gridCol w="1599320">
                  <a:extLst>
                    <a:ext uri="{9D8B030D-6E8A-4147-A177-3AD203B41FA5}">
                      <a16:colId xmlns:a16="http://schemas.microsoft.com/office/drawing/2014/main" val="2297538552"/>
                    </a:ext>
                  </a:extLst>
                </a:gridCol>
                <a:gridCol w="1599320">
                  <a:extLst>
                    <a:ext uri="{9D8B030D-6E8A-4147-A177-3AD203B41FA5}">
                      <a16:colId xmlns:a16="http://schemas.microsoft.com/office/drawing/2014/main" val="740051722"/>
                    </a:ext>
                  </a:extLst>
                </a:gridCol>
              </a:tblGrid>
              <a:tr h="294439">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Accuracy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Precision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Recall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F1 Score </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Time</a:t>
                      </a:r>
                    </a:p>
                  </a:txBody>
                  <a:tcPr marL="68580" marR="68580" marT="0" marB="0"/>
                </a:tc>
                <a:extLst>
                  <a:ext uri="{0D108BD9-81ED-4DB2-BD59-A6C34878D82A}">
                    <a16:rowId xmlns:a16="http://schemas.microsoft.com/office/drawing/2014/main" val="2047093924"/>
                  </a:ext>
                </a:extLst>
              </a:tr>
              <a:tr h="294439">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ANN</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10.83</a:t>
                      </a:r>
                    </a:p>
                  </a:txBody>
                  <a:tcPr marL="68580" marR="68580" marT="0" marB="0"/>
                </a:tc>
                <a:extLst>
                  <a:ext uri="{0D108BD9-81ED-4DB2-BD59-A6C34878D82A}">
                    <a16:rowId xmlns:a16="http://schemas.microsoft.com/office/drawing/2014/main" val="948908077"/>
                  </a:ext>
                </a:extLst>
              </a:tr>
              <a:tr h="294439">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GRU</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83</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84</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87</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83</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25.97</a:t>
                      </a:r>
                    </a:p>
                  </a:txBody>
                  <a:tcPr marL="68580" marR="68580" marT="0" marB="0"/>
                </a:tc>
                <a:extLst>
                  <a:ext uri="{0D108BD9-81ED-4DB2-BD59-A6C34878D82A}">
                    <a16:rowId xmlns:a16="http://schemas.microsoft.com/office/drawing/2014/main" val="299275949"/>
                  </a:ext>
                </a:extLst>
              </a:tr>
              <a:tr h="294439">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Simple RNN</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97</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21.82</a:t>
                      </a:r>
                    </a:p>
                  </a:txBody>
                  <a:tcPr marL="68580" marR="68580" marT="0" marB="0"/>
                </a:tc>
                <a:extLst>
                  <a:ext uri="{0D108BD9-81ED-4DB2-BD59-A6C34878D82A}">
                    <a16:rowId xmlns:a16="http://schemas.microsoft.com/office/drawing/2014/main" val="1462066161"/>
                  </a:ext>
                </a:extLst>
              </a:tr>
              <a:tr h="294439">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MLP</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99</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11.78</a:t>
                      </a:r>
                    </a:p>
                  </a:txBody>
                  <a:tcPr marL="68580" marR="68580" marT="0" marB="0"/>
                </a:tc>
                <a:extLst>
                  <a:ext uri="{0D108BD9-81ED-4DB2-BD59-A6C34878D82A}">
                    <a16:rowId xmlns:a16="http://schemas.microsoft.com/office/drawing/2014/main" val="2443725344"/>
                  </a:ext>
                </a:extLst>
              </a:tr>
              <a:tr h="294439">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SVM</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97</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200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98</a:t>
                      </a:r>
                    </a:p>
                  </a:txBody>
                  <a:tcPr marL="68580" marR="68580" marT="0" marB="0"/>
                </a:tc>
                <a:tc>
                  <a:txBody>
                    <a:bodyPr/>
                    <a:lstStyle/>
                    <a:p>
                      <a:pPr marL="0" marR="0">
                        <a:lnSpc>
                          <a:spcPct val="107000"/>
                        </a:lnSpc>
                        <a:spcBef>
                          <a:spcPts val="0"/>
                        </a:spcBef>
                        <a:spcAft>
                          <a:spcPts val="0"/>
                        </a:spcAft>
                      </a:pPr>
                      <a:r>
                        <a:rPr lang="en-US" sz="2000" dirty="0">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10.0</a:t>
                      </a:r>
                    </a:p>
                  </a:txBody>
                  <a:tcPr marL="68580" marR="68580" marT="0" marB="0"/>
                </a:tc>
                <a:extLst>
                  <a:ext uri="{0D108BD9-81ED-4DB2-BD59-A6C34878D82A}">
                    <a16:rowId xmlns:a16="http://schemas.microsoft.com/office/drawing/2014/main" val="2555947908"/>
                  </a:ext>
                </a:extLst>
              </a:tr>
            </a:tbl>
          </a:graphicData>
        </a:graphic>
      </p:graphicFrame>
      <p:sp>
        <p:nvSpPr>
          <p:cNvPr id="7" name="TextBox 6">
            <a:extLst>
              <a:ext uri="{FF2B5EF4-FFF2-40B4-BE49-F238E27FC236}">
                <a16:creationId xmlns:a16="http://schemas.microsoft.com/office/drawing/2014/main" id="{D2F83A23-4E9A-0A62-5300-128BF9067685}"/>
              </a:ext>
            </a:extLst>
          </p:cNvPr>
          <p:cNvSpPr txBox="1"/>
          <p:nvPr/>
        </p:nvSpPr>
        <p:spPr>
          <a:xfrm>
            <a:off x="3650721" y="6488668"/>
            <a:ext cx="5854148" cy="369332"/>
          </a:xfrm>
          <a:prstGeom prst="rect">
            <a:avLst/>
          </a:prstGeom>
          <a:noFill/>
        </p:spPr>
        <p:txBody>
          <a:bodyPr wrap="square" rtlCol="0">
            <a:spAutoFit/>
          </a:bodyPr>
          <a:lstStyle/>
          <a:p>
            <a:r>
              <a:rPr lang="en-US" b="1" dirty="0">
                <a:latin typeface="Comic Sans MS" panose="030F0702030302020204" pitchFamily="66" charset="0"/>
              </a:rPr>
              <a:t>Comparative analysis of SBFS FST </a:t>
            </a:r>
          </a:p>
        </p:txBody>
      </p:sp>
      <p:pic>
        <p:nvPicPr>
          <p:cNvPr id="5" name="Picture 4">
            <a:extLst>
              <a:ext uri="{FF2B5EF4-FFF2-40B4-BE49-F238E27FC236}">
                <a16:creationId xmlns:a16="http://schemas.microsoft.com/office/drawing/2014/main" id="{68031B38-7688-FE44-D2BE-1C66ADA144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3631" y="3186220"/>
            <a:ext cx="9559350" cy="3393483"/>
          </a:xfrm>
          <a:prstGeom prst="rect">
            <a:avLst/>
          </a:prstGeom>
        </p:spPr>
      </p:pic>
    </p:spTree>
    <p:extLst>
      <p:ext uri="{BB962C8B-B14F-4D97-AF65-F5344CB8AC3E}">
        <p14:creationId xmlns:p14="http://schemas.microsoft.com/office/powerpoint/2010/main" val="3711355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Performance Analysis</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pic>
        <p:nvPicPr>
          <p:cNvPr id="10"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5" cstate="hqprint">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sp>
        <p:nvSpPr>
          <p:cNvPr id="7" name="TextBox 6">
            <a:extLst>
              <a:ext uri="{FF2B5EF4-FFF2-40B4-BE49-F238E27FC236}">
                <a16:creationId xmlns:a16="http://schemas.microsoft.com/office/drawing/2014/main" id="{D2F83A23-4E9A-0A62-5300-128BF9067685}"/>
              </a:ext>
            </a:extLst>
          </p:cNvPr>
          <p:cNvSpPr txBox="1"/>
          <p:nvPr/>
        </p:nvSpPr>
        <p:spPr>
          <a:xfrm>
            <a:off x="3650721" y="6488668"/>
            <a:ext cx="5854148" cy="369332"/>
          </a:xfrm>
          <a:prstGeom prst="rect">
            <a:avLst/>
          </a:prstGeom>
          <a:noFill/>
        </p:spPr>
        <p:txBody>
          <a:bodyPr wrap="square" rtlCol="0">
            <a:spAutoFit/>
          </a:bodyPr>
          <a:lstStyle/>
          <a:p>
            <a:r>
              <a:rPr lang="en-US" b="1" dirty="0">
                <a:latin typeface="Comic Sans MS" panose="030F0702030302020204" pitchFamily="66" charset="0"/>
              </a:rPr>
              <a:t>Comparative analysis With and Without FST </a:t>
            </a:r>
          </a:p>
        </p:txBody>
      </p:sp>
      <p:graphicFrame>
        <p:nvGraphicFramePr>
          <p:cNvPr id="3" name="Table 2">
            <a:extLst>
              <a:ext uri="{FF2B5EF4-FFF2-40B4-BE49-F238E27FC236}">
                <a16:creationId xmlns:a16="http://schemas.microsoft.com/office/drawing/2014/main" id="{B6F01E06-D3C1-2930-B1A2-78AC84295F02}"/>
              </a:ext>
            </a:extLst>
          </p:cNvPr>
          <p:cNvGraphicFramePr>
            <a:graphicFrameLocks noGrp="1"/>
          </p:cNvGraphicFramePr>
          <p:nvPr>
            <p:extLst>
              <p:ext uri="{D42A27DB-BD31-4B8C-83A1-F6EECF244321}">
                <p14:modId xmlns:p14="http://schemas.microsoft.com/office/powerpoint/2010/main" val="3522713303"/>
              </p:ext>
            </p:extLst>
          </p:nvPr>
        </p:nvGraphicFramePr>
        <p:xfrm>
          <a:off x="2773017" y="1126292"/>
          <a:ext cx="5307497" cy="1682880"/>
        </p:xfrm>
        <a:graphic>
          <a:graphicData uri="http://schemas.openxmlformats.org/drawingml/2006/table">
            <a:tbl>
              <a:tblPr firstRow="1" firstCol="1" bandRow="1">
                <a:tableStyleId>{5C22544A-7EE6-4342-B048-85BDC9FD1C3A}</a:tableStyleId>
              </a:tblPr>
              <a:tblGrid>
                <a:gridCol w="1768787">
                  <a:extLst>
                    <a:ext uri="{9D8B030D-6E8A-4147-A177-3AD203B41FA5}">
                      <a16:colId xmlns:a16="http://schemas.microsoft.com/office/drawing/2014/main" val="3811770109"/>
                    </a:ext>
                  </a:extLst>
                </a:gridCol>
                <a:gridCol w="1769355">
                  <a:extLst>
                    <a:ext uri="{9D8B030D-6E8A-4147-A177-3AD203B41FA5}">
                      <a16:colId xmlns:a16="http://schemas.microsoft.com/office/drawing/2014/main" val="3361710085"/>
                    </a:ext>
                  </a:extLst>
                </a:gridCol>
                <a:gridCol w="1769355">
                  <a:extLst>
                    <a:ext uri="{9D8B030D-6E8A-4147-A177-3AD203B41FA5}">
                      <a16:colId xmlns:a16="http://schemas.microsoft.com/office/drawing/2014/main" val="764473796"/>
                    </a:ext>
                  </a:extLst>
                </a:gridCol>
              </a:tblGrid>
              <a:tr h="0">
                <a:tc>
                  <a:txBody>
                    <a:bodyPr/>
                    <a:lstStyle/>
                    <a:p>
                      <a:pPr marL="0" marR="0">
                        <a:lnSpc>
                          <a:spcPct val="107000"/>
                        </a:lnSpc>
                        <a:spcBef>
                          <a:spcPts val="0"/>
                        </a:spcBef>
                        <a:spcAft>
                          <a:spcPts val="0"/>
                        </a:spcAft>
                      </a:pPr>
                      <a:r>
                        <a:rPr lang="en-US" sz="1800">
                          <a:solidFill>
                            <a:schemeClr val="tx1"/>
                          </a:solidFill>
                          <a:effectLst/>
                        </a:rPr>
                        <a:t> </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With FST</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Without FST</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8065114"/>
                  </a:ext>
                </a:extLst>
              </a:tr>
              <a:tr h="0">
                <a:tc>
                  <a:txBody>
                    <a:bodyPr/>
                    <a:lstStyle/>
                    <a:p>
                      <a:pPr marL="0" marR="0">
                        <a:lnSpc>
                          <a:spcPct val="107000"/>
                        </a:lnSpc>
                        <a:spcBef>
                          <a:spcPts val="0"/>
                        </a:spcBef>
                        <a:spcAft>
                          <a:spcPts val="0"/>
                        </a:spcAft>
                      </a:pPr>
                      <a:r>
                        <a:rPr lang="en-US" sz="1800">
                          <a:solidFill>
                            <a:schemeClr val="tx1"/>
                          </a:solidFill>
                          <a:effectLst/>
                        </a:rPr>
                        <a:t>ANN</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990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980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7877810"/>
                  </a:ext>
                </a:extLst>
              </a:tr>
              <a:tr h="0">
                <a:tc>
                  <a:txBody>
                    <a:bodyPr/>
                    <a:lstStyle/>
                    <a:p>
                      <a:pPr marL="0" marR="0">
                        <a:lnSpc>
                          <a:spcPct val="107000"/>
                        </a:lnSpc>
                        <a:spcBef>
                          <a:spcPts val="0"/>
                        </a:spcBef>
                        <a:spcAft>
                          <a:spcPts val="0"/>
                        </a:spcAft>
                      </a:pPr>
                      <a:r>
                        <a:rPr lang="en-US" sz="1800">
                          <a:solidFill>
                            <a:schemeClr val="tx1"/>
                          </a:solidFill>
                          <a:effectLst/>
                        </a:rPr>
                        <a:t>GRU</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solidFill>
                            <a:schemeClr val="tx1"/>
                          </a:solidFill>
                          <a:effectLst/>
                        </a:rPr>
                        <a:t>980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850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7937598"/>
                  </a:ext>
                </a:extLst>
              </a:tr>
              <a:tr h="0">
                <a:tc>
                  <a:txBody>
                    <a:bodyPr/>
                    <a:lstStyle/>
                    <a:p>
                      <a:pPr marL="0" marR="0">
                        <a:lnSpc>
                          <a:spcPct val="107000"/>
                        </a:lnSpc>
                        <a:spcBef>
                          <a:spcPts val="0"/>
                        </a:spcBef>
                        <a:spcAft>
                          <a:spcPts val="0"/>
                        </a:spcAft>
                      </a:pPr>
                      <a:r>
                        <a:rPr lang="en-US" sz="1800">
                          <a:solidFill>
                            <a:schemeClr val="tx1"/>
                          </a:solidFill>
                          <a:effectLst/>
                        </a:rPr>
                        <a:t>Simple RNN</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990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1000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8899513"/>
                  </a:ext>
                </a:extLst>
              </a:tr>
              <a:tr h="0">
                <a:tc>
                  <a:txBody>
                    <a:bodyPr/>
                    <a:lstStyle/>
                    <a:p>
                      <a:pPr marL="0" marR="0">
                        <a:lnSpc>
                          <a:spcPct val="107000"/>
                        </a:lnSpc>
                        <a:spcBef>
                          <a:spcPts val="0"/>
                        </a:spcBef>
                        <a:spcAft>
                          <a:spcPts val="0"/>
                        </a:spcAft>
                      </a:pPr>
                      <a:r>
                        <a:rPr lang="en-US" sz="1800">
                          <a:solidFill>
                            <a:schemeClr val="tx1"/>
                          </a:solidFill>
                          <a:effectLst/>
                        </a:rPr>
                        <a:t>MLP</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990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970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402673"/>
                  </a:ext>
                </a:extLst>
              </a:tr>
              <a:tr h="0">
                <a:tc>
                  <a:txBody>
                    <a:bodyPr/>
                    <a:lstStyle/>
                    <a:p>
                      <a:pPr marL="0" marR="0">
                        <a:lnSpc>
                          <a:spcPct val="107000"/>
                        </a:lnSpc>
                        <a:spcBef>
                          <a:spcPts val="0"/>
                        </a:spcBef>
                        <a:spcAft>
                          <a:spcPts val="0"/>
                        </a:spcAft>
                      </a:pPr>
                      <a:r>
                        <a:rPr lang="en-US" sz="1800">
                          <a:solidFill>
                            <a:schemeClr val="tx1"/>
                          </a:solidFill>
                          <a:effectLst/>
                        </a:rPr>
                        <a:t>SVM</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990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solidFill>
                            <a:schemeClr val="tx1"/>
                          </a:solidFill>
                          <a:effectLst/>
                        </a:rPr>
                        <a:t>1000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5494881"/>
                  </a:ext>
                </a:extLst>
              </a:tr>
            </a:tbl>
          </a:graphicData>
        </a:graphic>
      </p:graphicFrame>
      <p:pic>
        <p:nvPicPr>
          <p:cNvPr id="6" name="Picture 5">
            <a:extLst>
              <a:ext uri="{FF2B5EF4-FFF2-40B4-BE49-F238E27FC236}">
                <a16:creationId xmlns:a16="http://schemas.microsoft.com/office/drawing/2014/main" id="{34B0FB58-3208-FEEA-0F3C-F183D1F573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4584" y="2887490"/>
            <a:ext cx="7880285" cy="3560588"/>
          </a:xfrm>
          <a:prstGeom prst="rect">
            <a:avLst/>
          </a:prstGeom>
        </p:spPr>
      </p:pic>
    </p:spTree>
    <p:extLst>
      <p:ext uri="{BB962C8B-B14F-4D97-AF65-F5344CB8AC3E}">
        <p14:creationId xmlns:p14="http://schemas.microsoft.com/office/powerpoint/2010/main" val="3262818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10"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3" cstate="hqprint">
            <a:duotone>
              <a:prstClr val="black"/>
              <a:schemeClr val="accent6">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sp>
        <p:nvSpPr>
          <p:cNvPr id="3" name="TextBox 2">
            <a:extLst>
              <a:ext uri="{FF2B5EF4-FFF2-40B4-BE49-F238E27FC236}">
                <a16:creationId xmlns:a16="http://schemas.microsoft.com/office/drawing/2014/main" id="{23DDDF78-42EB-498C-A93C-1EF8F7275FD7}"/>
              </a:ext>
            </a:extLst>
          </p:cNvPr>
          <p:cNvSpPr txBox="1"/>
          <p:nvPr/>
        </p:nvSpPr>
        <p:spPr>
          <a:xfrm>
            <a:off x="1127464" y="1995519"/>
            <a:ext cx="9793085" cy="1815882"/>
          </a:xfrm>
          <a:prstGeom prst="rect">
            <a:avLst/>
          </a:prstGeom>
          <a:noFill/>
        </p:spPr>
        <p:txBody>
          <a:bodyPr wrap="square" rtlCol="0">
            <a:spAutoFit/>
          </a:bodyPr>
          <a:lstStyle/>
          <a:p>
            <a:r>
              <a:rPr lang="en-US" sz="2800" b="1" dirty="0">
                <a:latin typeface="Comic Sans MS" panose="030F0702030302020204" pitchFamily="66" charset="0"/>
              </a:rPr>
              <a:t>Experimental Assessment:</a:t>
            </a:r>
          </a:p>
          <a:p>
            <a:endParaRPr lang="en-US" sz="2800" b="1" dirty="0">
              <a:latin typeface="Comic Sans MS" panose="030F0702030302020204" pitchFamily="66" charset="0"/>
            </a:endParaRPr>
          </a:p>
          <a:p>
            <a:pPr marL="285750" indent="-285750">
              <a:buFont typeface="Arial" panose="020B0604020202020204" pitchFamily="34" charset="0"/>
              <a:buChar char="•"/>
            </a:pPr>
            <a:r>
              <a:rPr lang="en-US" sz="2800" dirty="0">
                <a:latin typeface="Comic Sans MS" panose="030F0702030302020204" pitchFamily="66" charset="0"/>
              </a:rPr>
              <a:t>Better performance in MLP based on ANOVA-F feature selection</a:t>
            </a:r>
          </a:p>
        </p:txBody>
      </p:sp>
    </p:spTree>
    <p:extLst>
      <p:ext uri="{BB962C8B-B14F-4D97-AF65-F5344CB8AC3E}">
        <p14:creationId xmlns:p14="http://schemas.microsoft.com/office/powerpoint/2010/main" val="394240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10"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5" cstate="hqprint">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sp>
        <p:nvSpPr>
          <p:cNvPr id="7" name="TextBox 6">
            <a:extLst>
              <a:ext uri="{FF2B5EF4-FFF2-40B4-BE49-F238E27FC236}">
                <a16:creationId xmlns:a16="http://schemas.microsoft.com/office/drawing/2014/main" id="{D2F83A23-4E9A-0A62-5300-128BF9067685}"/>
              </a:ext>
            </a:extLst>
          </p:cNvPr>
          <p:cNvSpPr txBox="1"/>
          <p:nvPr/>
        </p:nvSpPr>
        <p:spPr>
          <a:xfrm>
            <a:off x="3021496" y="6107585"/>
            <a:ext cx="5854148" cy="369332"/>
          </a:xfrm>
          <a:prstGeom prst="rect">
            <a:avLst/>
          </a:prstGeom>
          <a:noFill/>
        </p:spPr>
        <p:txBody>
          <a:bodyPr wrap="square" rtlCol="0">
            <a:spAutoFit/>
          </a:bodyPr>
          <a:lstStyle/>
          <a:p>
            <a:r>
              <a:rPr lang="en-US" b="1" dirty="0">
                <a:latin typeface="Comic Sans MS" panose="030F0702030302020204" pitchFamily="66" charset="0"/>
              </a:rPr>
              <a:t>Comparative analysis of with Existing Works </a:t>
            </a:r>
          </a:p>
        </p:txBody>
      </p:sp>
      <p:pic>
        <p:nvPicPr>
          <p:cNvPr id="13" name="Picture 12">
            <a:extLst>
              <a:ext uri="{FF2B5EF4-FFF2-40B4-BE49-F238E27FC236}">
                <a16:creationId xmlns:a16="http://schemas.microsoft.com/office/drawing/2014/main" id="{F048DD94-FB3D-D391-A668-D55F5FD8C9BC}"/>
              </a:ext>
            </a:extLst>
          </p:cNvPr>
          <p:cNvPicPr>
            <a:picLocks noChangeAspect="1"/>
          </p:cNvPicPr>
          <p:nvPr/>
        </p:nvPicPr>
        <p:blipFill>
          <a:blip r:embed="rId7"/>
          <a:stretch>
            <a:fillRect/>
          </a:stretch>
        </p:blipFill>
        <p:spPr>
          <a:xfrm>
            <a:off x="1815925" y="1225850"/>
            <a:ext cx="7926490" cy="4406299"/>
          </a:xfrm>
          <a:prstGeom prst="rect">
            <a:avLst/>
          </a:prstGeom>
        </p:spPr>
      </p:pic>
    </p:spTree>
    <p:extLst>
      <p:ext uri="{BB962C8B-B14F-4D97-AF65-F5344CB8AC3E}">
        <p14:creationId xmlns:p14="http://schemas.microsoft.com/office/powerpoint/2010/main" val="742492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9" name="Title 1">
            <a:extLst>
              <a:ext uri="{FF2B5EF4-FFF2-40B4-BE49-F238E27FC236}">
                <a16:creationId xmlns:a16="http://schemas.microsoft.com/office/drawing/2014/main" id="{50DF5C77-E657-4F6A-B975-E33F871A5E24}"/>
              </a:ext>
            </a:extLst>
          </p:cNvPr>
          <p:cNvSpPr txBox="1">
            <a:spLocks/>
          </p:cNvSpPr>
          <p:nvPr/>
        </p:nvSpPr>
        <p:spPr>
          <a:xfrm>
            <a:off x="1383631" y="409922"/>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pic>
        <p:nvPicPr>
          <p:cNvPr id="10"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5" cstate="hqprint">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8011" y="352722"/>
            <a:ext cx="733147" cy="733147"/>
          </a:xfrm>
          <a:prstGeom prst="rect">
            <a:avLst/>
          </a:prstGeom>
        </p:spPr>
      </p:pic>
      <p:sp>
        <p:nvSpPr>
          <p:cNvPr id="7" name="TextBox 6">
            <a:extLst>
              <a:ext uri="{FF2B5EF4-FFF2-40B4-BE49-F238E27FC236}">
                <a16:creationId xmlns:a16="http://schemas.microsoft.com/office/drawing/2014/main" id="{D2F83A23-4E9A-0A62-5300-128BF9067685}"/>
              </a:ext>
            </a:extLst>
          </p:cNvPr>
          <p:cNvSpPr txBox="1"/>
          <p:nvPr/>
        </p:nvSpPr>
        <p:spPr>
          <a:xfrm>
            <a:off x="3488635" y="6387115"/>
            <a:ext cx="5854148" cy="369332"/>
          </a:xfrm>
          <a:prstGeom prst="rect">
            <a:avLst/>
          </a:prstGeom>
          <a:noFill/>
        </p:spPr>
        <p:txBody>
          <a:bodyPr wrap="square" rtlCol="0">
            <a:spAutoFit/>
          </a:bodyPr>
          <a:lstStyle/>
          <a:p>
            <a:r>
              <a:rPr lang="en-US" b="1" dirty="0">
                <a:latin typeface="Comic Sans MS" panose="030F0702030302020204" pitchFamily="66" charset="0"/>
              </a:rPr>
              <a:t>Comparative analysis of with Existing Works </a:t>
            </a:r>
          </a:p>
        </p:txBody>
      </p:sp>
      <p:pic>
        <p:nvPicPr>
          <p:cNvPr id="3" name="Picture 2">
            <a:extLst>
              <a:ext uri="{FF2B5EF4-FFF2-40B4-BE49-F238E27FC236}">
                <a16:creationId xmlns:a16="http://schemas.microsoft.com/office/drawing/2014/main" id="{0C942658-8CA0-39D3-EAB9-2DBFD548E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6105" y="1047974"/>
            <a:ext cx="8921496" cy="5255495"/>
          </a:xfrm>
          <a:prstGeom prst="rect">
            <a:avLst/>
          </a:prstGeom>
        </p:spPr>
      </p:pic>
    </p:spTree>
    <p:extLst>
      <p:ext uri="{BB962C8B-B14F-4D97-AF65-F5344CB8AC3E}">
        <p14:creationId xmlns:p14="http://schemas.microsoft.com/office/powerpoint/2010/main" val="348828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BF7846-DB73-4DDE-92AD-C562FF8C2B22}"/>
              </a:ext>
            </a:extLst>
          </p:cNvPr>
          <p:cNvSpPr>
            <a:spLocks noGrp="1"/>
          </p:cNvSpPr>
          <p:nvPr>
            <p:ph type="title"/>
          </p:nvPr>
        </p:nvSpPr>
        <p:spPr>
          <a:xfrm>
            <a:off x="491971" y="169818"/>
            <a:ext cx="10515600" cy="797850"/>
          </a:xfrm>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Presentation Agenda</a:t>
            </a:r>
          </a:p>
        </p:txBody>
      </p:sp>
      <p:sp>
        <p:nvSpPr>
          <p:cNvPr id="15" name="Oval 14">
            <a:extLst>
              <a:ext uri="{FF2B5EF4-FFF2-40B4-BE49-F238E27FC236}">
                <a16:creationId xmlns:a16="http://schemas.microsoft.com/office/drawing/2014/main" id="{D1567732-5465-47CF-A86E-FA787828AFCB}"/>
              </a:ext>
            </a:extLst>
          </p:cNvPr>
          <p:cNvSpPr/>
          <p:nvPr/>
        </p:nvSpPr>
        <p:spPr>
          <a:xfrm>
            <a:off x="2889585" y="992820"/>
            <a:ext cx="797955" cy="638053"/>
          </a:xfrm>
          <a:prstGeom prst="ellipse">
            <a:avLst/>
          </a:pr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Open Book">
            <a:extLst>
              <a:ext uri="{FF2B5EF4-FFF2-40B4-BE49-F238E27FC236}">
                <a16:creationId xmlns:a16="http://schemas.microsoft.com/office/drawing/2014/main" id="{6E77C8CB-4446-4779-B5B8-DD3AF98C353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6484" y="4156873"/>
            <a:ext cx="653185" cy="405415"/>
          </a:xfrm>
          <a:prstGeom prst="rect">
            <a:avLst/>
          </a:prstGeom>
        </p:spPr>
      </p:pic>
      <p:pic>
        <p:nvPicPr>
          <p:cNvPr id="18" name="Graphic 17" descr="Blackboard">
            <a:extLst>
              <a:ext uri="{FF2B5EF4-FFF2-40B4-BE49-F238E27FC236}">
                <a16:creationId xmlns:a16="http://schemas.microsoft.com/office/drawing/2014/main" id="{5B50E882-88F1-4421-A787-D7B2C589C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1374" y="4602187"/>
            <a:ext cx="615193" cy="574111"/>
          </a:xfrm>
          <a:prstGeom prst="rect">
            <a:avLst/>
          </a:prstGeom>
        </p:spPr>
      </p:pic>
      <p:pic>
        <p:nvPicPr>
          <p:cNvPr id="19" name="Content Placeholder 4" descr="Scales of Justice">
            <a:extLst>
              <a:ext uri="{FF2B5EF4-FFF2-40B4-BE49-F238E27FC236}">
                <a16:creationId xmlns:a16="http://schemas.microsoft.com/office/drawing/2014/main" id="{7A89B207-DB77-4668-A771-3ABF54592CF3}"/>
              </a:ext>
            </a:extLst>
          </p:cNvPr>
          <p:cNvPicPr>
            <a:picLocks noChangeAspect="1"/>
          </p:cNvPicPr>
          <p:nvPr/>
        </p:nvPicPr>
        <p:blipFill>
          <a:blip r:embed="rId7" cstate="hqprint">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975484" y="5216197"/>
            <a:ext cx="733147" cy="618861"/>
          </a:xfrm>
          <a:prstGeom prst="rect">
            <a:avLst/>
          </a:prstGeom>
        </p:spPr>
      </p:pic>
      <p:pic>
        <p:nvPicPr>
          <p:cNvPr id="20" name="Graphic 3" descr="Books on Shelf">
            <a:extLst>
              <a:ext uri="{FF2B5EF4-FFF2-40B4-BE49-F238E27FC236}">
                <a16:creationId xmlns:a16="http://schemas.microsoft.com/office/drawing/2014/main" id="{E90AADD5-F8C8-4546-8CF2-3CA8D2CE495B}"/>
              </a:ext>
            </a:extLst>
          </p:cNvPr>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975484" y="5909016"/>
            <a:ext cx="797954" cy="678221"/>
          </a:xfrm>
          <a:prstGeom prst="rect">
            <a:avLst/>
          </a:prstGeom>
        </p:spPr>
      </p:pic>
      <p:sp>
        <p:nvSpPr>
          <p:cNvPr id="6" name="Title 1">
            <a:extLst>
              <a:ext uri="{FF2B5EF4-FFF2-40B4-BE49-F238E27FC236}">
                <a16:creationId xmlns:a16="http://schemas.microsoft.com/office/drawing/2014/main" id="{E24E2E54-40E4-77B6-FCAF-647A2528B499}"/>
              </a:ext>
            </a:extLst>
          </p:cNvPr>
          <p:cNvSpPr txBox="1">
            <a:spLocks/>
          </p:cNvSpPr>
          <p:nvPr/>
        </p:nvSpPr>
        <p:spPr>
          <a:xfrm>
            <a:off x="3759890" y="157551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rgbClr val="FF0000"/>
                </a:solidFill>
                <a:effectLst>
                  <a:outerShdw dist="38100" dir="2700000" algn="bl" rotWithShape="0">
                    <a:schemeClr val="accent5"/>
                  </a:outerShdw>
                </a:effectLst>
              </a:rPr>
              <a:t>Motivation </a:t>
            </a:r>
            <a:endParaRPr lang="en-US" sz="3600" b="1" u="dbl" dirty="0">
              <a:ln w="13462">
                <a:solidFill>
                  <a:schemeClr val="bg1"/>
                </a:solidFill>
                <a:prstDash val="solid"/>
              </a:ln>
              <a:solidFill>
                <a:srgbClr val="FF0000"/>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A3574A4-E5EA-844C-CA4B-19915227C329}"/>
              </a:ext>
            </a:extLst>
          </p:cNvPr>
          <p:cNvPicPr>
            <a:picLocks noChangeAspect="1"/>
          </p:cNvPicPr>
          <p:nvPr/>
        </p:nvPicPr>
        <p:blipFill rotWithShape="1">
          <a:blip r:embed="rId11">
            <a:extLst>
              <a:ext uri="{28A0092B-C50C-407E-A947-70E740481C1C}">
                <a14:useLocalDpi xmlns:a14="http://schemas.microsoft.com/office/drawing/2010/main" val="0"/>
              </a:ext>
            </a:extLst>
          </a:blip>
          <a:srcRect t="-1" b="8119"/>
          <a:stretch/>
        </p:blipFill>
        <p:spPr>
          <a:xfrm>
            <a:off x="2963734" y="1656025"/>
            <a:ext cx="723806" cy="400704"/>
          </a:xfrm>
          <a:prstGeom prst="rect">
            <a:avLst/>
          </a:prstGeom>
        </p:spPr>
      </p:pic>
      <p:sp>
        <p:nvSpPr>
          <p:cNvPr id="10" name="Title 1">
            <a:extLst>
              <a:ext uri="{FF2B5EF4-FFF2-40B4-BE49-F238E27FC236}">
                <a16:creationId xmlns:a16="http://schemas.microsoft.com/office/drawing/2014/main" id="{A7C4E643-95D0-F5C4-6B27-61BFE13DDE5F}"/>
              </a:ext>
            </a:extLst>
          </p:cNvPr>
          <p:cNvSpPr txBox="1">
            <a:spLocks/>
          </p:cNvSpPr>
          <p:nvPr/>
        </p:nvSpPr>
        <p:spPr>
          <a:xfrm>
            <a:off x="3759890" y="999902"/>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48644512-6F43-DA71-DA23-2A0F42221609}"/>
              </a:ext>
            </a:extLst>
          </p:cNvPr>
          <p:cNvSpPr txBox="1">
            <a:spLocks/>
          </p:cNvSpPr>
          <p:nvPr/>
        </p:nvSpPr>
        <p:spPr>
          <a:xfrm>
            <a:off x="3759890" y="2140804"/>
            <a:ext cx="8110491" cy="69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Statement </a:t>
            </a:r>
            <a:endParaRPr lang="en-US" sz="35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67E93D4-59D0-EF24-DB34-924D5EB33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6461" y="2142008"/>
            <a:ext cx="769740" cy="618861"/>
          </a:xfrm>
          <a:prstGeom prst="rect">
            <a:avLst/>
          </a:prstGeom>
        </p:spPr>
      </p:pic>
      <p:sp>
        <p:nvSpPr>
          <p:cNvPr id="21" name="Title 1">
            <a:extLst>
              <a:ext uri="{FF2B5EF4-FFF2-40B4-BE49-F238E27FC236}">
                <a16:creationId xmlns:a16="http://schemas.microsoft.com/office/drawing/2014/main" id="{2BC66CC5-2ABB-C793-B63D-DDAB6E24E00C}"/>
              </a:ext>
            </a:extLst>
          </p:cNvPr>
          <p:cNvSpPr txBox="1">
            <a:spLocks/>
          </p:cNvSpPr>
          <p:nvPr/>
        </p:nvSpPr>
        <p:spPr>
          <a:xfrm>
            <a:off x="3734113" y="2804853"/>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DF4BC9F2-05B1-2380-5AEF-2E372C2CAB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6485" y="2835602"/>
            <a:ext cx="677872" cy="574111"/>
          </a:xfrm>
          <a:prstGeom prst="rect">
            <a:avLst/>
          </a:prstGeom>
        </p:spPr>
      </p:pic>
      <p:sp>
        <p:nvSpPr>
          <p:cNvPr id="23" name="Title 1">
            <a:extLst>
              <a:ext uri="{FF2B5EF4-FFF2-40B4-BE49-F238E27FC236}">
                <a16:creationId xmlns:a16="http://schemas.microsoft.com/office/drawing/2014/main" id="{9592999A-8AE9-3ACF-23A4-04EA6A0A1867}"/>
              </a:ext>
            </a:extLst>
          </p:cNvPr>
          <p:cNvSpPr txBox="1">
            <a:spLocks/>
          </p:cNvSpPr>
          <p:nvPr/>
        </p:nvSpPr>
        <p:spPr>
          <a:xfrm>
            <a:off x="3746018" y="344110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Contribution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240C5969-047E-979F-5918-877775E7F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6484" y="3516387"/>
            <a:ext cx="592419" cy="477024"/>
          </a:xfrm>
          <a:prstGeom prst="rect">
            <a:avLst/>
          </a:prstGeom>
        </p:spPr>
      </p:pic>
      <p:sp>
        <p:nvSpPr>
          <p:cNvPr id="25" name="Title 3">
            <a:extLst>
              <a:ext uri="{FF2B5EF4-FFF2-40B4-BE49-F238E27FC236}">
                <a16:creationId xmlns:a16="http://schemas.microsoft.com/office/drawing/2014/main" id="{E33F4172-0E32-8CB6-0653-720883A34A29}"/>
              </a:ext>
            </a:extLst>
          </p:cNvPr>
          <p:cNvSpPr txBox="1">
            <a:spLocks/>
          </p:cNvSpPr>
          <p:nvPr/>
        </p:nvSpPr>
        <p:spPr>
          <a:xfrm>
            <a:off x="3347089" y="3964114"/>
            <a:ext cx="3541388"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Existing Works</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6" name="Title 3">
            <a:extLst>
              <a:ext uri="{FF2B5EF4-FFF2-40B4-BE49-F238E27FC236}">
                <a16:creationId xmlns:a16="http://schemas.microsoft.com/office/drawing/2014/main" id="{8BCB4CFD-5504-9730-3456-C876FA3950F1}"/>
              </a:ext>
            </a:extLst>
          </p:cNvPr>
          <p:cNvSpPr txBox="1">
            <a:spLocks/>
          </p:cNvSpPr>
          <p:nvPr/>
        </p:nvSpPr>
        <p:spPr>
          <a:xfrm>
            <a:off x="3356447" y="4523041"/>
            <a:ext cx="6393840"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Proposed Methodology</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7" name="Title 1">
            <a:extLst>
              <a:ext uri="{FF2B5EF4-FFF2-40B4-BE49-F238E27FC236}">
                <a16:creationId xmlns:a16="http://schemas.microsoft.com/office/drawing/2014/main" id="{C10708A9-5CDC-EAA9-D9B9-1012970952F0}"/>
              </a:ext>
            </a:extLst>
          </p:cNvPr>
          <p:cNvSpPr txBox="1">
            <a:spLocks/>
          </p:cNvSpPr>
          <p:nvPr/>
        </p:nvSpPr>
        <p:spPr>
          <a:xfrm>
            <a:off x="3730073" y="5234847"/>
            <a:ext cx="7277498"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sp>
        <p:nvSpPr>
          <p:cNvPr id="28" name="Title 1">
            <a:extLst>
              <a:ext uri="{FF2B5EF4-FFF2-40B4-BE49-F238E27FC236}">
                <a16:creationId xmlns:a16="http://schemas.microsoft.com/office/drawing/2014/main" id="{DD14E321-B23F-365A-7E12-DE6560D9A0FC}"/>
              </a:ext>
            </a:extLst>
          </p:cNvPr>
          <p:cNvSpPr txBox="1">
            <a:spLocks/>
          </p:cNvSpPr>
          <p:nvPr/>
        </p:nvSpPr>
        <p:spPr>
          <a:xfrm>
            <a:off x="3730073" y="5938049"/>
            <a:ext cx="6953465"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spTree>
    <p:extLst>
      <p:ext uri="{BB962C8B-B14F-4D97-AF65-F5344CB8AC3E}">
        <p14:creationId xmlns:p14="http://schemas.microsoft.com/office/powerpoint/2010/main" val="797150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BF7846-DB73-4DDE-92AD-C562FF8C2B22}"/>
              </a:ext>
            </a:extLst>
          </p:cNvPr>
          <p:cNvSpPr>
            <a:spLocks noGrp="1"/>
          </p:cNvSpPr>
          <p:nvPr>
            <p:ph type="title"/>
          </p:nvPr>
        </p:nvSpPr>
        <p:spPr>
          <a:xfrm>
            <a:off x="491971" y="169818"/>
            <a:ext cx="10515600" cy="797850"/>
          </a:xfrm>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Presentation Agenda</a:t>
            </a:r>
          </a:p>
        </p:txBody>
      </p:sp>
      <p:sp>
        <p:nvSpPr>
          <p:cNvPr id="15" name="Oval 14">
            <a:extLst>
              <a:ext uri="{FF2B5EF4-FFF2-40B4-BE49-F238E27FC236}">
                <a16:creationId xmlns:a16="http://schemas.microsoft.com/office/drawing/2014/main" id="{D1567732-5465-47CF-A86E-FA787828AFCB}"/>
              </a:ext>
            </a:extLst>
          </p:cNvPr>
          <p:cNvSpPr/>
          <p:nvPr/>
        </p:nvSpPr>
        <p:spPr>
          <a:xfrm>
            <a:off x="2889585" y="992820"/>
            <a:ext cx="797955" cy="638053"/>
          </a:xfrm>
          <a:prstGeom prst="ellipse">
            <a:avLst/>
          </a:pr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Open Book">
            <a:extLst>
              <a:ext uri="{FF2B5EF4-FFF2-40B4-BE49-F238E27FC236}">
                <a16:creationId xmlns:a16="http://schemas.microsoft.com/office/drawing/2014/main" id="{6E77C8CB-4446-4779-B5B8-DD3AF98C353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6484" y="4156873"/>
            <a:ext cx="653185" cy="405415"/>
          </a:xfrm>
          <a:prstGeom prst="rect">
            <a:avLst/>
          </a:prstGeom>
        </p:spPr>
      </p:pic>
      <p:pic>
        <p:nvPicPr>
          <p:cNvPr id="18" name="Graphic 17" descr="Blackboard">
            <a:extLst>
              <a:ext uri="{FF2B5EF4-FFF2-40B4-BE49-F238E27FC236}">
                <a16:creationId xmlns:a16="http://schemas.microsoft.com/office/drawing/2014/main" id="{5B50E882-88F1-4421-A787-D7B2C589C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1374" y="4602187"/>
            <a:ext cx="615193" cy="574111"/>
          </a:xfrm>
          <a:prstGeom prst="rect">
            <a:avLst/>
          </a:prstGeom>
        </p:spPr>
      </p:pic>
      <p:pic>
        <p:nvPicPr>
          <p:cNvPr id="19" name="Content Placeholder 4" descr="Scales of Justice">
            <a:extLst>
              <a:ext uri="{FF2B5EF4-FFF2-40B4-BE49-F238E27FC236}">
                <a16:creationId xmlns:a16="http://schemas.microsoft.com/office/drawing/2014/main" id="{7A89B207-DB77-4668-A771-3ABF54592CF3}"/>
              </a:ext>
            </a:extLst>
          </p:cNvPr>
          <p:cNvPicPr>
            <a:picLocks noChangeAspect="1"/>
          </p:cNvPicPr>
          <p:nvPr/>
        </p:nvPicPr>
        <p:blipFill>
          <a:blip r:embed="rId7" cstate="hqprint">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975484" y="5216197"/>
            <a:ext cx="733147" cy="618861"/>
          </a:xfrm>
          <a:prstGeom prst="rect">
            <a:avLst/>
          </a:prstGeom>
        </p:spPr>
      </p:pic>
      <p:pic>
        <p:nvPicPr>
          <p:cNvPr id="20" name="Graphic 3" descr="Books on Shelf">
            <a:extLst>
              <a:ext uri="{FF2B5EF4-FFF2-40B4-BE49-F238E27FC236}">
                <a16:creationId xmlns:a16="http://schemas.microsoft.com/office/drawing/2014/main" id="{E90AADD5-F8C8-4546-8CF2-3CA8D2CE495B}"/>
              </a:ext>
            </a:extLst>
          </p:cNvPr>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975484" y="5909016"/>
            <a:ext cx="797954" cy="678221"/>
          </a:xfrm>
          <a:prstGeom prst="rect">
            <a:avLst/>
          </a:prstGeom>
        </p:spPr>
      </p:pic>
      <p:sp>
        <p:nvSpPr>
          <p:cNvPr id="6" name="Title 1">
            <a:extLst>
              <a:ext uri="{FF2B5EF4-FFF2-40B4-BE49-F238E27FC236}">
                <a16:creationId xmlns:a16="http://schemas.microsoft.com/office/drawing/2014/main" id="{E24E2E54-40E4-77B6-FCAF-647A2528B499}"/>
              </a:ext>
            </a:extLst>
          </p:cNvPr>
          <p:cNvSpPr txBox="1">
            <a:spLocks/>
          </p:cNvSpPr>
          <p:nvPr/>
        </p:nvSpPr>
        <p:spPr>
          <a:xfrm>
            <a:off x="3759890" y="157551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A3574A4-E5EA-844C-CA4B-19915227C329}"/>
              </a:ext>
            </a:extLst>
          </p:cNvPr>
          <p:cNvPicPr>
            <a:picLocks noChangeAspect="1"/>
          </p:cNvPicPr>
          <p:nvPr/>
        </p:nvPicPr>
        <p:blipFill rotWithShape="1">
          <a:blip r:embed="rId11">
            <a:extLst>
              <a:ext uri="{28A0092B-C50C-407E-A947-70E740481C1C}">
                <a14:useLocalDpi xmlns:a14="http://schemas.microsoft.com/office/drawing/2010/main" val="0"/>
              </a:ext>
            </a:extLst>
          </a:blip>
          <a:srcRect t="-1" b="8119"/>
          <a:stretch/>
        </p:blipFill>
        <p:spPr>
          <a:xfrm>
            <a:off x="2963734" y="1656025"/>
            <a:ext cx="723806" cy="400704"/>
          </a:xfrm>
          <a:prstGeom prst="rect">
            <a:avLst/>
          </a:prstGeom>
        </p:spPr>
      </p:pic>
      <p:sp>
        <p:nvSpPr>
          <p:cNvPr id="10" name="Title 1">
            <a:extLst>
              <a:ext uri="{FF2B5EF4-FFF2-40B4-BE49-F238E27FC236}">
                <a16:creationId xmlns:a16="http://schemas.microsoft.com/office/drawing/2014/main" id="{A7C4E643-95D0-F5C4-6B27-61BFE13DDE5F}"/>
              </a:ext>
            </a:extLst>
          </p:cNvPr>
          <p:cNvSpPr txBox="1">
            <a:spLocks/>
          </p:cNvSpPr>
          <p:nvPr/>
        </p:nvSpPr>
        <p:spPr>
          <a:xfrm>
            <a:off x="3759890" y="999902"/>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48644512-6F43-DA71-DA23-2A0F42221609}"/>
              </a:ext>
            </a:extLst>
          </p:cNvPr>
          <p:cNvSpPr txBox="1">
            <a:spLocks/>
          </p:cNvSpPr>
          <p:nvPr/>
        </p:nvSpPr>
        <p:spPr>
          <a:xfrm>
            <a:off x="3759890" y="2140804"/>
            <a:ext cx="8110491" cy="69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Statement </a:t>
            </a:r>
            <a:endParaRPr lang="en-US" sz="35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67E93D4-59D0-EF24-DB34-924D5EB33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6461" y="2142008"/>
            <a:ext cx="769740" cy="618861"/>
          </a:xfrm>
          <a:prstGeom prst="rect">
            <a:avLst/>
          </a:prstGeom>
        </p:spPr>
      </p:pic>
      <p:sp>
        <p:nvSpPr>
          <p:cNvPr id="21" name="Title 1">
            <a:extLst>
              <a:ext uri="{FF2B5EF4-FFF2-40B4-BE49-F238E27FC236}">
                <a16:creationId xmlns:a16="http://schemas.microsoft.com/office/drawing/2014/main" id="{2BC66CC5-2ABB-C793-B63D-DDAB6E24E00C}"/>
              </a:ext>
            </a:extLst>
          </p:cNvPr>
          <p:cNvSpPr txBox="1">
            <a:spLocks/>
          </p:cNvSpPr>
          <p:nvPr/>
        </p:nvSpPr>
        <p:spPr>
          <a:xfrm>
            <a:off x="3734113" y="2804853"/>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DF4BC9F2-05B1-2380-5AEF-2E372C2CAB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6485" y="2835602"/>
            <a:ext cx="677872" cy="574111"/>
          </a:xfrm>
          <a:prstGeom prst="rect">
            <a:avLst/>
          </a:prstGeom>
        </p:spPr>
      </p:pic>
      <p:sp>
        <p:nvSpPr>
          <p:cNvPr id="23" name="Title 1">
            <a:extLst>
              <a:ext uri="{FF2B5EF4-FFF2-40B4-BE49-F238E27FC236}">
                <a16:creationId xmlns:a16="http://schemas.microsoft.com/office/drawing/2014/main" id="{9592999A-8AE9-3ACF-23A4-04EA6A0A1867}"/>
              </a:ext>
            </a:extLst>
          </p:cNvPr>
          <p:cNvSpPr txBox="1">
            <a:spLocks/>
          </p:cNvSpPr>
          <p:nvPr/>
        </p:nvSpPr>
        <p:spPr>
          <a:xfrm>
            <a:off x="3746018" y="344110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Contribution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240C5969-047E-979F-5918-877775E7F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6484" y="3516387"/>
            <a:ext cx="592419" cy="477024"/>
          </a:xfrm>
          <a:prstGeom prst="rect">
            <a:avLst/>
          </a:prstGeom>
        </p:spPr>
      </p:pic>
      <p:sp>
        <p:nvSpPr>
          <p:cNvPr id="25" name="Title 3">
            <a:extLst>
              <a:ext uri="{FF2B5EF4-FFF2-40B4-BE49-F238E27FC236}">
                <a16:creationId xmlns:a16="http://schemas.microsoft.com/office/drawing/2014/main" id="{E33F4172-0E32-8CB6-0653-720883A34A29}"/>
              </a:ext>
            </a:extLst>
          </p:cNvPr>
          <p:cNvSpPr txBox="1">
            <a:spLocks/>
          </p:cNvSpPr>
          <p:nvPr/>
        </p:nvSpPr>
        <p:spPr>
          <a:xfrm>
            <a:off x="3347089" y="3964114"/>
            <a:ext cx="3541388"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Existing Works</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6" name="Title 3">
            <a:extLst>
              <a:ext uri="{FF2B5EF4-FFF2-40B4-BE49-F238E27FC236}">
                <a16:creationId xmlns:a16="http://schemas.microsoft.com/office/drawing/2014/main" id="{8BCB4CFD-5504-9730-3456-C876FA3950F1}"/>
              </a:ext>
            </a:extLst>
          </p:cNvPr>
          <p:cNvSpPr txBox="1">
            <a:spLocks/>
          </p:cNvSpPr>
          <p:nvPr/>
        </p:nvSpPr>
        <p:spPr>
          <a:xfrm>
            <a:off x="3356447" y="4523041"/>
            <a:ext cx="6393840"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Proposed Methodology</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7" name="Title 1">
            <a:extLst>
              <a:ext uri="{FF2B5EF4-FFF2-40B4-BE49-F238E27FC236}">
                <a16:creationId xmlns:a16="http://schemas.microsoft.com/office/drawing/2014/main" id="{C10708A9-5CDC-EAA9-D9B9-1012970952F0}"/>
              </a:ext>
            </a:extLst>
          </p:cNvPr>
          <p:cNvSpPr txBox="1">
            <a:spLocks/>
          </p:cNvSpPr>
          <p:nvPr/>
        </p:nvSpPr>
        <p:spPr>
          <a:xfrm>
            <a:off x="3730073" y="5234847"/>
            <a:ext cx="7277498"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sp>
        <p:nvSpPr>
          <p:cNvPr id="28" name="Title 1">
            <a:extLst>
              <a:ext uri="{FF2B5EF4-FFF2-40B4-BE49-F238E27FC236}">
                <a16:creationId xmlns:a16="http://schemas.microsoft.com/office/drawing/2014/main" id="{DD14E321-B23F-365A-7E12-DE6560D9A0FC}"/>
              </a:ext>
            </a:extLst>
          </p:cNvPr>
          <p:cNvSpPr txBox="1">
            <a:spLocks/>
          </p:cNvSpPr>
          <p:nvPr/>
        </p:nvSpPr>
        <p:spPr>
          <a:xfrm>
            <a:off x="3730073" y="5938049"/>
            <a:ext cx="6953465"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rgbClr val="FF0000"/>
                </a:solidFill>
                <a:effectLst>
                  <a:outerShdw dist="38100" dir="2700000" algn="bl" rotWithShape="0">
                    <a:schemeClr val="accent5"/>
                  </a:outerShdw>
                </a:effectLst>
              </a:rPr>
              <a:t>Conclusion</a:t>
            </a:r>
            <a:r>
              <a:rPr lang="en-US" sz="3500" b="1" dirty="0">
                <a:ln w="12700">
                  <a:solidFill>
                    <a:schemeClr val="accent3">
                      <a:lumMod val="50000"/>
                    </a:schemeClr>
                  </a:solidFill>
                  <a:prstDash val="solid"/>
                </a:ln>
                <a:solidFill>
                  <a:srgbClr val="FF0000"/>
                </a:solidFill>
                <a:effectLst>
                  <a:innerShdw blurRad="177800">
                    <a:schemeClr val="accent3">
                      <a:lumMod val="50000"/>
                    </a:schemeClr>
                  </a:innerShdw>
                </a:effectLst>
              </a:rPr>
              <a:t> </a:t>
            </a:r>
          </a:p>
        </p:txBody>
      </p:sp>
    </p:spTree>
    <p:extLst>
      <p:ext uri="{BB962C8B-B14F-4D97-AF65-F5344CB8AC3E}">
        <p14:creationId xmlns:p14="http://schemas.microsoft.com/office/powerpoint/2010/main" val="2348575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FD88C-EC41-4850-9D1D-676D6AEE0358}"/>
              </a:ext>
            </a:extLst>
          </p:cNvPr>
          <p:cNvSpPr>
            <a:spLocks noGrp="1"/>
          </p:cNvSpPr>
          <p:nvPr>
            <p:ph idx="1"/>
          </p:nvPr>
        </p:nvSpPr>
        <p:spPr>
          <a:xfrm>
            <a:off x="806961" y="1913335"/>
            <a:ext cx="9081622" cy="2632039"/>
          </a:xfrm>
        </p:spPr>
        <p:txBody>
          <a:bodyPr vert="horz" lIns="91440" tIns="45720" rIns="91440" bIns="45720" rtlCol="0" anchor="t">
            <a:noAutofit/>
          </a:bodyPr>
          <a:lstStyle/>
          <a:p>
            <a:r>
              <a:rPr lang="en-US" sz="2400" dirty="0">
                <a:latin typeface="Comic Sans MS" panose="030F0702030302020204" pitchFamily="66" charset="0"/>
                <a:cs typeface="Times New Roman" panose="02020603050405020304" pitchFamily="18" charset="0"/>
              </a:rPr>
              <a:t>With comparing four other classifiers, MLP provides higher 99% accuracy.</a:t>
            </a:r>
          </a:p>
          <a:p>
            <a:r>
              <a:rPr lang="en-US" sz="2400" dirty="0">
                <a:latin typeface="Comic Sans MS" panose="030F0702030302020204" pitchFamily="66" charset="0"/>
                <a:cs typeface="Times New Roman" panose="02020603050405020304" pitchFamily="18" charset="0"/>
              </a:rPr>
              <a:t>Using other FSTs although another model provides 99% accuracy, nevertheless, MLP is higher with respect to computational time (5.53 sec).</a:t>
            </a:r>
          </a:p>
        </p:txBody>
      </p:sp>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81446" y="698862"/>
            <a:ext cx="1097280" cy="1097280"/>
          </a:xfrm>
          <a:prstGeom prst="rect">
            <a:avLst/>
          </a:prstGeom>
        </p:spPr>
      </p:pic>
      <p:pic>
        <p:nvPicPr>
          <p:cNvPr id="8" name="Graphic 7">
            <a:extLst>
              <a:ext uri="{FF2B5EF4-FFF2-40B4-BE49-F238E27FC236}">
                <a16:creationId xmlns:a16="http://schemas.microsoft.com/office/drawing/2014/main" id="{984A409A-26BF-476C-858A-CFA0EBFAB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1431" y="816337"/>
            <a:ext cx="5225327" cy="5225327"/>
          </a:xfrm>
          <a:prstGeom prst="rect">
            <a:avLst/>
          </a:prstGeom>
        </p:spPr>
      </p:pic>
      <p:sp>
        <p:nvSpPr>
          <p:cNvPr id="6" name="Title 1">
            <a:extLst>
              <a:ext uri="{FF2B5EF4-FFF2-40B4-BE49-F238E27FC236}">
                <a16:creationId xmlns:a16="http://schemas.microsoft.com/office/drawing/2014/main" id="{50DF5C77-E657-4F6A-B975-E33F871A5E24}"/>
              </a:ext>
            </a:extLst>
          </p:cNvPr>
          <p:cNvSpPr txBox="1">
            <a:spLocks/>
          </p:cNvSpPr>
          <p:nvPr/>
        </p:nvSpPr>
        <p:spPr>
          <a:xfrm>
            <a:off x="1778726" y="933531"/>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sp>
        <p:nvSpPr>
          <p:cNvPr id="7" name="Snip Diagonal Corner Rectangle 6"/>
          <p:cNvSpPr/>
          <p:nvPr/>
        </p:nvSpPr>
        <p:spPr>
          <a:xfrm>
            <a:off x="957941" y="4784051"/>
            <a:ext cx="1841863" cy="470263"/>
          </a:xfrm>
          <a:prstGeom prst="snip2DiagRect">
            <a:avLst/>
          </a:prstGeom>
          <a:ln>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omic Sans MS" panose="030F0702030302020204" pitchFamily="66" charset="0"/>
              </a:rPr>
              <a:t>Limitations</a:t>
            </a:r>
          </a:p>
        </p:txBody>
      </p:sp>
      <p:sp>
        <p:nvSpPr>
          <p:cNvPr id="9" name="TextBox 8"/>
          <p:cNvSpPr txBox="1"/>
          <p:nvPr/>
        </p:nvSpPr>
        <p:spPr>
          <a:xfrm>
            <a:off x="957941" y="5378317"/>
            <a:ext cx="952282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Comic Sans MS" panose="030F0702030302020204" pitchFamily="66" charset="0"/>
              </a:rPr>
              <a:t>IoT sensor is not implement practically</a:t>
            </a:r>
          </a:p>
          <a:p>
            <a:pPr marL="285750" indent="-285750">
              <a:buFont typeface="Arial" panose="020B0604020202020204" pitchFamily="34" charset="0"/>
              <a:buChar char="•"/>
            </a:pPr>
            <a:r>
              <a:rPr lang="en-US" sz="2400" dirty="0">
                <a:latin typeface="Comic Sans MS" panose="030F0702030302020204" pitchFamily="66" charset="0"/>
              </a:rPr>
              <a:t>Less amount of sample in dataset</a:t>
            </a:r>
          </a:p>
          <a:p>
            <a:pPr marL="285750" indent="-285750">
              <a:buFont typeface="Arial" panose="020B0604020202020204" pitchFamily="34" charset="0"/>
              <a:buChar char="•"/>
            </a:pPr>
            <a:endParaRPr lang="en-US" sz="2400" dirty="0">
              <a:latin typeface="Comic Sans MS" panose="030F0702030302020204" pitchFamily="66" charset="0"/>
            </a:endParaRPr>
          </a:p>
        </p:txBody>
      </p:sp>
    </p:spTree>
    <p:extLst>
      <p:ext uri="{BB962C8B-B14F-4D97-AF65-F5344CB8AC3E}">
        <p14:creationId xmlns:p14="http://schemas.microsoft.com/office/powerpoint/2010/main" val="397072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81446" y="698862"/>
            <a:ext cx="1097280" cy="1097280"/>
          </a:xfrm>
          <a:prstGeom prst="rect">
            <a:avLst/>
          </a:prstGeom>
        </p:spPr>
      </p:pic>
      <p:pic>
        <p:nvPicPr>
          <p:cNvPr id="8" name="Graphic 7">
            <a:extLst>
              <a:ext uri="{FF2B5EF4-FFF2-40B4-BE49-F238E27FC236}">
                <a16:creationId xmlns:a16="http://schemas.microsoft.com/office/drawing/2014/main" id="{984A409A-26BF-476C-858A-CFA0EBFAB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1431" y="816337"/>
            <a:ext cx="5225327" cy="5225327"/>
          </a:xfrm>
          <a:prstGeom prst="rect">
            <a:avLst/>
          </a:prstGeom>
        </p:spPr>
      </p:pic>
      <p:sp>
        <p:nvSpPr>
          <p:cNvPr id="6" name="Title 1">
            <a:extLst>
              <a:ext uri="{FF2B5EF4-FFF2-40B4-BE49-F238E27FC236}">
                <a16:creationId xmlns:a16="http://schemas.microsoft.com/office/drawing/2014/main" id="{50DF5C77-E657-4F6A-B975-E33F871A5E24}"/>
              </a:ext>
            </a:extLst>
          </p:cNvPr>
          <p:cNvSpPr txBox="1">
            <a:spLocks/>
          </p:cNvSpPr>
          <p:nvPr/>
        </p:nvSpPr>
        <p:spPr>
          <a:xfrm>
            <a:off x="1778726" y="933531"/>
            <a:ext cx="10515600" cy="63805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sp>
        <p:nvSpPr>
          <p:cNvPr id="10" name="Snip Diagonal Corner Rectangle 9"/>
          <p:cNvSpPr/>
          <p:nvPr/>
        </p:nvSpPr>
        <p:spPr>
          <a:xfrm>
            <a:off x="1179494" y="2290945"/>
            <a:ext cx="2949446" cy="470263"/>
          </a:xfrm>
          <a:prstGeom prst="snip2DiagRect">
            <a:avLst/>
          </a:prstGeom>
          <a:solidFill>
            <a:schemeClr val="accent2">
              <a:lumMod val="40000"/>
              <a:lumOff val="60000"/>
            </a:schemeClr>
          </a:solidFill>
          <a:ln>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omic Sans MS" panose="030F0702030302020204" pitchFamily="66" charset="0"/>
              </a:rPr>
              <a:t>Future Directions</a:t>
            </a:r>
          </a:p>
        </p:txBody>
      </p:sp>
      <p:sp>
        <p:nvSpPr>
          <p:cNvPr id="11" name="TextBox 10"/>
          <p:cNvSpPr txBox="1"/>
          <p:nvPr/>
        </p:nvSpPr>
        <p:spPr>
          <a:xfrm>
            <a:off x="1593667" y="3157404"/>
            <a:ext cx="952282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Comic Sans MS" panose="030F0702030302020204" pitchFamily="66" charset="0"/>
              </a:rPr>
              <a:t>Use recent IoT data generate a big dataset</a:t>
            </a:r>
          </a:p>
          <a:p>
            <a:pPr marL="285750" indent="-285750">
              <a:buFont typeface="Arial" panose="020B0604020202020204" pitchFamily="34" charset="0"/>
              <a:buChar char="•"/>
            </a:pPr>
            <a:r>
              <a:rPr lang="en-US" sz="2400" dirty="0">
                <a:latin typeface="Comic Sans MS" panose="030F0702030302020204" pitchFamily="66" charset="0"/>
              </a:rPr>
              <a:t> To solve the privacy issues of sharing data from the clinic</a:t>
            </a:r>
          </a:p>
          <a:p>
            <a:pPr marL="742950" lvl="1" indent="-285750">
              <a:buFont typeface="Arial" panose="020B0604020202020204" pitchFamily="34" charset="0"/>
              <a:buChar char="•"/>
            </a:pPr>
            <a:r>
              <a:rPr lang="en-US" sz="2400" dirty="0">
                <a:latin typeface="Comic Sans MS" panose="030F0702030302020204" pitchFamily="66" charset="0"/>
              </a:rPr>
              <a:t>We will develop a model with </a:t>
            </a:r>
            <a:r>
              <a:rPr lang="en-US" sz="2400">
                <a:latin typeface="Comic Sans MS" panose="030F0702030302020204" pitchFamily="66" charset="0"/>
              </a:rPr>
              <a:t>decentralized data we </a:t>
            </a:r>
            <a:endParaRPr lang="en-US" sz="2400" dirty="0">
              <a:latin typeface="Comic Sans MS" panose="030F0702030302020204" pitchFamily="66" charset="0"/>
            </a:endParaRPr>
          </a:p>
        </p:txBody>
      </p:sp>
    </p:spTree>
    <p:extLst>
      <p:ext uri="{BB962C8B-B14F-4D97-AF65-F5344CB8AC3E}">
        <p14:creationId xmlns:p14="http://schemas.microsoft.com/office/powerpoint/2010/main" val="3897577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23D4E2-6C09-4184-9E0A-650F66B036A3}"/>
              </a:ext>
            </a:extLst>
          </p:cNvPr>
          <p:cNvSpPr>
            <a:spLocks noGrp="1"/>
          </p:cNvSpPr>
          <p:nvPr>
            <p:ph idx="1"/>
          </p:nvPr>
        </p:nvSpPr>
        <p:spPr>
          <a:xfrm>
            <a:off x="613954" y="429938"/>
            <a:ext cx="10894424" cy="6328671"/>
          </a:xfrm>
        </p:spPr>
        <p:txBody>
          <a:bodyPr>
            <a:noAutofit/>
          </a:bodyPr>
          <a:lstStyle/>
          <a:p>
            <a:pPr marL="0" indent="0">
              <a:buNone/>
            </a:pPr>
            <a:r>
              <a:rPr lang="en-US" sz="1500" dirty="0">
                <a:solidFill>
                  <a:schemeClr val="accent1"/>
                </a:solidFill>
              </a:rPr>
              <a:t>Bibliography:</a:t>
            </a:r>
          </a:p>
          <a:p>
            <a:pPr marL="0" lvl="0" indent="0">
              <a:buNone/>
            </a:pPr>
            <a:r>
              <a:rPr lang="en-US" sz="1400" dirty="0"/>
              <a:t>[1] K. </a:t>
            </a:r>
            <a:r>
              <a:rPr lang="en-US" sz="1400" dirty="0" err="1"/>
              <a:t>Kalantar</a:t>
            </a:r>
            <a:r>
              <a:rPr lang="en-US" sz="1400" dirty="0"/>
              <a:t>-Zadeh, T. H. </a:t>
            </a:r>
            <a:r>
              <a:rPr lang="en-US" sz="1400" dirty="0" err="1"/>
              <a:t>Jafar</a:t>
            </a:r>
            <a:r>
              <a:rPr lang="en-US" sz="1400" dirty="0"/>
              <a:t>, D. Nitsch, B. L. </a:t>
            </a:r>
            <a:r>
              <a:rPr lang="en-US" sz="1400" dirty="0" err="1"/>
              <a:t>Neuen</a:t>
            </a:r>
            <a:r>
              <a:rPr lang="en-US" sz="1400" dirty="0"/>
              <a:t>, and V. </a:t>
            </a:r>
            <a:r>
              <a:rPr lang="en-US" sz="1400" dirty="0" err="1"/>
              <a:t>Perkovic</a:t>
            </a:r>
            <a:r>
              <a:rPr lang="en-US" sz="1400" dirty="0"/>
              <a:t>, “Chronic kidney disease,” The lancet, vol. 398, no. 10302, pp. 786–802, 2021.</a:t>
            </a:r>
          </a:p>
          <a:p>
            <a:pPr marL="0" lvl="0" indent="0">
              <a:buNone/>
            </a:pPr>
            <a:r>
              <a:rPr lang="en-US" sz="1400" dirty="0"/>
              <a:t>[2] A. C. Webster, E. V. </a:t>
            </a:r>
            <a:r>
              <a:rPr lang="en-US" sz="1400" dirty="0" err="1"/>
              <a:t>Nagler</a:t>
            </a:r>
            <a:r>
              <a:rPr lang="en-US" sz="1400" dirty="0"/>
              <a:t>, R. L. Morton, and P. Masson, “Chronic kidney disease,” The lancet, vol. 389, no. 10075, pp. 1238–1252, 2017.</a:t>
            </a:r>
          </a:p>
          <a:p>
            <a:pPr marL="0" lvl="0" indent="0">
              <a:buNone/>
            </a:pPr>
            <a:r>
              <a:rPr lang="en-US" sz="1400" dirty="0"/>
              <a:t>[3] V. </a:t>
            </a:r>
            <a:r>
              <a:rPr lang="en-US" sz="1400" dirty="0" err="1"/>
              <a:t>Ravarotto</a:t>
            </a:r>
            <a:r>
              <a:rPr lang="en-US" sz="1400" dirty="0"/>
              <a:t>, F. </a:t>
            </a:r>
            <a:r>
              <a:rPr lang="en-US" sz="1400" dirty="0" err="1"/>
              <a:t>Simioni</a:t>
            </a:r>
            <a:r>
              <a:rPr lang="en-US" sz="1400" dirty="0"/>
              <a:t>, E. </a:t>
            </a:r>
            <a:r>
              <a:rPr lang="en-US" sz="1400" dirty="0" err="1"/>
              <a:t>Pagnin</a:t>
            </a:r>
            <a:r>
              <a:rPr lang="en-US" sz="1400" dirty="0"/>
              <a:t>, P. A. Davis, and L. A. </a:t>
            </a:r>
            <a:r>
              <a:rPr lang="en-US" sz="1400" dirty="0" err="1"/>
              <a:t>Cal`o</a:t>
            </a:r>
            <a:r>
              <a:rPr lang="en-US" sz="1400" dirty="0"/>
              <a:t>, “Oxidative stress–chronic kidney disease–cardiovascular disease: A vicious circle,” Life sciences, vol. 210, pp. 125–131, 2018.</a:t>
            </a:r>
          </a:p>
          <a:p>
            <a:pPr marL="0" lvl="0" indent="0">
              <a:buNone/>
            </a:pPr>
            <a:r>
              <a:rPr lang="en-US" sz="1400" dirty="0"/>
              <a:t>[4] A. </a:t>
            </a:r>
            <a:r>
              <a:rPr lang="en-US" sz="1400" dirty="0" err="1"/>
              <a:t>Dorgelo</a:t>
            </a:r>
            <a:r>
              <a:rPr lang="en-US" sz="1400" dirty="0"/>
              <a:t> and T. A. </a:t>
            </a:r>
            <a:r>
              <a:rPr lang="en-US" sz="1400" dirty="0" err="1"/>
              <a:t>Oostrom</a:t>
            </a:r>
            <a:r>
              <a:rPr lang="en-US" sz="1400" dirty="0"/>
              <a:t>, “An integrated approach towards a public health perspective on chronic kidney disease,” Nature Reviews Nephrology, vol. 18, no. 3, pp. 131–132, 2022.</a:t>
            </a:r>
          </a:p>
          <a:p>
            <a:pPr marL="0" lvl="0" indent="0">
              <a:buNone/>
            </a:pPr>
            <a:r>
              <a:rPr lang="en-US" sz="1400" dirty="0"/>
              <a:t>[5] S. </a:t>
            </a:r>
            <a:r>
              <a:rPr lang="en-US" sz="1400" dirty="0" err="1"/>
              <a:t>Akter</a:t>
            </a:r>
            <a:r>
              <a:rPr lang="en-US" sz="1400" dirty="0"/>
              <a:t>, A. Habib, M. A. Islam, M. S. </a:t>
            </a:r>
            <a:r>
              <a:rPr lang="en-US" sz="1400" dirty="0" err="1"/>
              <a:t>Hossen</a:t>
            </a:r>
            <a:r>
              <a:rPr lang="en-US" sz="1400" dirty="0"/>
              <a:t>, W. A. Fahim, P. R. Sarkar, and M. Ahmed, “Comprehensive performance assessment of deep learning models in early prediction and risk identification of chronic kidney disease,” IEEE Access, vol. 9, pp.</a:t>
            </a:r>
          </a:p>
          <a:p>
            <a:pPr marL="0" lvl="0" indent="0">
              <a:buNone/>
            </a:pPr>
            <a:r>
              <a:rPr lang="en-US" sz="1400" dirty="0"/>
              <a:t>165 184–165 206, 2021.</a:t>
            </a:r>
          </a:p>
          <a:p>
            <a:pPr marL="0" lvl="0" indent="0">
              <a:buNone/>
            </a:pPr>
            <a:r>
              <a:rPr lang="en-US" sz="1400" dirty="0"/>
              <a:t>[6] B. W. Teo, G. C. Chan, C. C. H. Leo, J. C. Tay, Y.-C. Chia, S. Siddique, Y. </a:t>
            </a:r>
            <a:r>
              <a:rPr lang="en-US" sz="1400" dirty="0" err="1"/>
              <a:t>Turana</a:t>
            </a:r>
            <a:r>
              <a:rPr lang="en-US" sz="1400" dirty="0"/>
              <a:t>, C.-H. Chen, H.-M. Cheng, S. </a:t>
            </a:r>
            <a:r>
              <a:rPr lang="en-US" sz="1400" dirty="0" err="1"/>
              <a:t>Hoshide</a:t>
            </a:r>
            <a:r>
              <a:rPr lang="en-US" sz="1400" dirty="0"/>
              <a:t> et al., “Hypertension and chronic kidney 50 BIBLIOGRAPHY 51 disease in </a:t>
            </a:r>
            <a:r>
              <a:rPr lang="en-US" sz="1400" dirty="0" err="1"/>
              <a:t>asian</a:t>
            </a:r>
            <a:r>
              <a:rPr lang="en-US" sz="1400" dirty="0"/>
              <a:t> populations,” The Journal of Clinical Hypertension, vol. 23, no. 3, pp. 475–480, 2021.</a:t>
            </a:r>
          </a:p>
          <a:p>
            <a:pPr marL="0" lvl="0" indent="0">
              <a:buNone/>
            </a:pPr>
            <a:r>
              <a:rPr lang="en-US" sz="1400" dirty="0"/>
              <a:t>[7] A. </a:t>
            </a:r>
            <a:r>
              <a:rPr lang="en-US" sz="1400" dirty="0" err="1"/>
              <a:t>Alkhaqani</a:t>
            </a:r>
            <a:r>
              <a:rPr lang="en-US" sz="1400" dirty="0"/>
              <a:t>, “Psychological impact of chronic kidney disease and hemodialysis: Narrative review,” </a:t>
            </a:r>
            <a:r>
              <a:rPr lang="en-US" sz="1400" dirty="0" err="1"/>
              <a:t>Psychosom</a:t>
            </a:r>
            <a:r>
              <a:rPr lang="en-US" sz="1400" dirty="0"/>
              <a:t> Med Res, vol. 4, no. 2, p. 3, 2022.</a:t>
            </a:r>
          </a:p>
          <a:p>
            <a:pPr marL="0" lvl="0" indent="0">
              <a:buNone/>
            </a:pPr>
            <a:r>
              <a:rPr lang="en-US" sz="1400" dirty="0"/>
              <a:t>[8] J. </a:t>
            </a:r>
            <a:r>
              <a:rPr lang="en-US" sz="1400" dirty="0" err="1"/>
              <a:t>Portol´es</a:t>
            </a:r>
            <a:r>
              <a:rPr lang="en-US" sz="1400" dirty="0"/>
              <a:t>, L. </a:t>
            </a:r>
            <a:r>
              <a:rPr lang="en-US" sz="1400" dirty="0" err="1"/>
              <a:t>Mart´ın</a:t>
            </a:r>
            <a:r>
              <a:rPr lang="en-US" sz="1400" dirty="0"/>
              <a:t>, J. J. </a:t>
            </a:r>
            <a:r>
              <a:rPr lang="en-US" sz="1400" dirty="0" err="1"/>
              <a:t>Broseta</a:t>
            </a:r>
            <a:r>
              <a:rPr lang="en-US" sz="1400" dirty="0"/>
              <a:t>, and A. Cases, “Anemia in chronic kidney disease: From pathophysiology and current treatments, to future agents,” Frontiers in Medicine, vol. 8, p. 642296, 2021.</a:t>
            </a:r>
          </a:p>
          <a:p>
            <a:pPr marL="0" lvl="0" indent="0">
              <a:buNone/>
            </a:pPr>
            <a:r>
              <a:rPr lang="en-US" sz="1400" dirty="0"/>
              <a:t>[9] M. Murton, D. Goff-Leggett, A. </a:t>
            </a:r>
            <a:r>
              <a:rPr lang="en-US" sz="1400" dirty="0" err="1"/>
              <a:t>Bobrowska</a:t>
            </a:r>
            <a:r>
              <a:rPr lang="en-US" sz="1400" dirty="0"/>
              <a:t>, J. J. Garcia Sanchez, G. James, E. </a:t>
            </a:r>
            <a:r>
              <a:rPr lang="en-US" sz="1400" dirty="0" err="1"/>
              <a:t>Wittbrodt</a:t>
            </a:r>
            <a:r>
              <a:rPr lang="en-US" sz="1400" dirty="0"/>
              <a:t>, S. Nolan, E. </a:t>
            </a:r>
            <a:r>
              <a:rPr lang="en-US" sz="1400" dirty="0" err="1"/>
              <a:t>S¨orstadius</a:t>
            </a:r>
            <a:r>
              <a:rPr lang="en-US" sz="1400" dirty="0"/>
              <a:t>, R. </a:t>
            </a:r>
            <a:r>
              <a:rPr lang="en-US" sz="1400" dirty="0" err="1"/>
              <a:t>Pecoits</a:t>
            </a:r>
            <a:r>
              <a:rPr lang="en-US" sz="1400" dirty="0"/>
              <a:t>-Filho, and K. Tuttle, “Burden of chronic kidney disease by </a:t>
            </a:r>
            <a:r>
              <a:rPr lang="en-US" sz="1400" dirty="0" err="1"/>
              <a:t>kdigo</a:t>
            </a:r>
            <a:r>
              <a:rPr lang="en-US" sz="1400" dirty="0"/>
              <a:t> categories of glomerular filtration rate and albuminuria: a systematic review,” Advances in therapy, vol. 38, no. 1, pp. 180–200, 2021.</a:t>
            </a:r>
          </a:p>
          <a:p>
            <a:pPr marL="0" lvl="0" indent="0">
              <a:buNone/>
            </a:pPr>
            <a:r>
              <a:rPr lang="en-US" sz="1400" dirty="0"/>
              <a:t>[10] A. E. </a:t>
            </a:r>
            <a:r>
              <a:rPr lang="en-US" sz="1400" dirty="0" err="1"/>
              <a:t>Beaudin</a:t>
            </a:r>
            <a:r>
              <a:rPr lang="en-US" sz="1400" dirty="0"/>
              <a:t>, J. K. </a:t>
            </a:r>
            <a:r>
              <a:rPr lang="en-US" sz="1400" dirty="0" err="1"/>
              <a:t>Raneri</a:t>
            </a:r>
            <a:r>
              <a:rPr lang="en-US" sz="1400" dirty="0"/>
              <a:t>, S. B. Ahmed, A. M. Hirsch Allen, A. </a:t>
            </a:r>
            <a:r>
              <a:rPr lang="en-US" sz="1400" dirty="0" err="1"/>
              <a:t>Nocon</a:t>
            </a:r>
            <a:r>
              <a:rPr lang="en-US" sz="1400" dirty="0"/>
              <a:t>, T. Gomes, S. </a:t>
            </a:r>
            <a:r>
              <a:rPr lang="en-US" sz="1400" dirty="0" err="1"/>
              <a:t>Gakwaya</a:t>
            </a:r>
            <a:r>
              <a:rPr lang="en-US" sz="1400" dirty="0"/>
              <a:t>, F. Series, J. </a:t>
            </a:r>
            <a:r>
              <a:rPr lang="en-US" sz="1400" dirty="0" err="1"/>
              <a:t>Kimoff</a:t>
            </a:r>
            <a:r>
              <a:rPr lang="en-US" sz="1400" dirty="0"/>
              <a:t>, R. P. </a:t>
            </a:r>
            <a:r>
              <a:rPr lang="en-US" sz="1400" dirty="0" err="1"/>
              <a:t>Skomro</a:t>
            </a:r>
            <a:r>
              <a:rPr lang="en-US" sz="1400" dirty="0"/>
              <a:t> et al., “Risk of chronic kidney disease in patients with obstructive sleep apnea,” Sleep, vol. 45, no. 2, p. zsab267, 2022.</a:t>
            </a:r>
          </a:p>
          <a:p>
            <a:pPr marL="0" lvl="0" indent="0">
              <a:buNone/>
            </a:pPr>
            <a:r>
              <a:rPr lang="en-US" sz="1400" dirty="0"/>
              <a:t>[11] D. Malta, K. S. Petersen, C. Johnson, K. Trieu, S. Rae, K. Jefferson, J. A. Santos, M. M. Wong, T. S. Raj, J. Webster et al., “High sodium intake increases blood pressure and risk of kidney disease. from the science of salt: A regularly updated systematic review of salt and health outcomes (august 2016 to march 2017),” The Journal of Clinical Hypertension, vol. 20, no. 12, pp. 1654–1665, 2018.</a:t>
            </a:r>
          </a:p>
        </p:txBody>
      </p:sp>
    </p:spTree>
    <p:extLst>
      <p:ext uri="{BB962C8B-B14F-4D97-AF65-F5344CB8AC3E}">
        <p14:creationId xmlns:p14="http://schemas.microsoft.com/office/powerpoint/2010/main" val="1892468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23D4E2-6C09-4184-9E0A-650F66B036A3}"/>
              </a:ext>
            </a:extLst>
          </p:cNvPr>
          <p:cNvSpPr>
            <a:spLocks noGrp="1"/>
          </p:cNvSpPr>
          <p:nvPr>
            <p:ph idx="1"/>
          </p:nvPr>
        </p:nvSpPr>
        <p:spPr>
          <a:xfrm>
            <a:off x="613954" y="509450"/>
            <a:ext cx="10959738" cy="6048103"/>
          </a:xfrm>
        </p:spPr>
        <p:txBody>
          <a:bodyPr>
            <a:noAutofit/>
          </a:bodyPr>
          <a:lstStyle/>
          <a:p>
            <a:pPr marL="0" indent="0">
              <a:buNone/>
            </a:pPr>
            <a:r>
              <a:rPr lang="en-US" sz="1500" dirty="0">
                <a:solidFill>
                  <a:schemeClr val="accent1"/>
                </a:solidFill>
              </a:rPr>
              <a:t>Bibliography:</a:t>
            </a:r>
          </a:p>
          <a:p>
            <a:pPr marL="0" indent="0">
              <a:buNone/>
            </a:pPr>
            <a:r>
              <a:rPr lang="en-US" sz="1500" dirty="0"/>
              <a:t>[12] B. Thomas, “The global burden of diabetic kidney disease: time trends and gender gaps,” Current diabetes reports, vol. 19, no. 4, pp. 1–7, 2019.</a:t>
            </a:r>
          </a:p>
          <a:p>
            <a:pPr marL="0" indent="0">
              <a:buNone/>
            </a:pPr>
            <a:r>
              <a:rPr lang="en-US" sz="1500" dirty="0"/>
              <a:t>[13] K. J. Jager, C. </a:t>
            </a:r>
            <a:r>
              <a:rPr lang="en-US" sz="1500" dirty="0" err="1"/>
              <a:t>Kovesdy</a:t>
            </a:r>
            <a:r>
              <a:rPr lang="en-US" sz="1500" dirty="0"/>
              <a:t>, R. Langham, M. Rosenberg, V. Jha, and C. Zoccali, “A single number for advocacy and communication—worldwide more than 850 million individuals have kidney diseases,” pp. 1803–1805, 2019. BIBLIOGRAPHY 52</a:t>
            </a:r>
          </a:p>
          <a:p>
            <a:pPr marL="0" indent="0">
              <a:buNone/>
            </a:pPr>
            <a:r>
              <a:rPr lang="en-US" sz="1500" dirty="0"/>
              <a:t>[14] S. D. Fraser and P. J. Roderick, “Kidney disease in the global burden of disease study 2017,” Nature Reviews Nephrology, vol. 15, no. 4, pp. 193–194, 2019.</a:t>
            </a:r>
          </a:p>
          <a:p>
            <a:pPr marL="0" indent="0">
              <a:buNone/>
            </a:pPr>
            <a:r>
              <a:rPr lang="en-US" sz="1500" dirty="0"/>
              <a:t>[15] E. W. G. D. R. F. C. F. H. M. H. http://orcid. org/0000 0002-4935-9765 </a:t>
            </a:r>
            <a:r>
              <a:rPr lang="en-US" sz="1500" dirty="0" err="1"/>
              <a:t>Hilbrands</a:t>
            </a:r>
            <a:r>
              <a:rPr lang="en-US" sz="1500" dirty="0"/>
              <a:t> Luuk B Jager Kitty J </a:t>
            </a:r>
            <a:r>
              <a:rPr lang="en-US" sz="1500" dirty="0" err="1"/>
              <a:t>Noordzij</a:t>
            </a:r>
            <a:r>
              <a:rPr lang="en-US" sz="1500" dirty="0"/>
              <a:t> </a:t>
            </a:r>
            <a:r>
              <a:rPr lang="en-US" sz="1500" dirty="0" err="1"/>
              <a:t>Marlies</a:t>
            </a:r>
            <a:r>
              <a:rPr lang="en-US" sz="1500" dirty="0"/>
              <a:t> </a:t>
            </a:r>
            <a:r>
              <a:rPr lang="en-US" sz="1500" dirty="0" err="1"/>
              <a:t>Vart</a:t>
            </a:r>
            <a:r>
              <a:rPr lang="en-US" sz="1500" dirty="0"/>
              <a:t> Priya Gansevoort Ron T, “Chronic kidney disease is a key risk factor for severe covid-19: a call to action by the </a:t>
            </a:r>
            <a:r>
              <a:rPr lang="en-US" sz="1500" dirty="0" err="1"/>
              <a:t>eraedta</a:t>
            </a:r>
            <a:r>
              <a:rPr lang="en-US" sz="1500" dirty="0"/>
              <a:t>,” Nephrology Dialysis Transplantation, vol. 36, no. 1, pp. 87–94, 2021.</a:t>
            </a:r>
          </a:p>
          <a:p>
            <a:pPr marL="0" indent="0">
              <a:buNone/>
            </a:pPr>
            <a:r>
              <a:rPr lang="en-US" sz="1500" dirty="0"/>
              <a:t>[16] J.-C. </a:t>
            </a:r>
            <a:r>
              <a:rPr lang="en-US" sz="1500" dirty="0" err="1"/>
              <a:t>Lv</a:t>
            </a:r>
            <a:r>
              <a:rPr lang="en-US" sz="1500" dirty="0"/>
              <a:t> and L.-X. Zhang, “Prevalence and disease burden of chronic kidney disease,” Renal Fibrosis: Mechanisms and Therapies, pp. 3–15, 2019.</a:t>
            </a:r>
          </a:p>
          <a:p>
            <a:pPr marL="0" indent="0">
              <a:buNone/>
            </a:pPr>
            <a:r>
              <a:rPr lang="en-US" sz="1500" dirty="0"/>
              <a:t>[17] T. Liyanage, T. Ninomiya, V. Jha, B. Neal, H. M. Patrice, I. </a:t>
            </a:r>
            <a:r>
              <a:rPr lang="en-US" sz="1500" dirty="0" err="1"/>
              <a:t>Okpechi</a:t>
            </a:r>
            <a:r>
              <a:rPr lang="en-US" sz="1500" dirty="0"/>
              <a:t>, M.-h. Zhao, J. </a:t>
            </a:r>
            <a:r>
              <a:rPr lang="en-US" sz="1500" dirty="0" err="1"/>
              <a:t>Lv</a:t>
            </a:r>
            <a:r>
              <a:rPr lang="en-US" sz="1500" dirty="0"/>
              <a:t>, A. X. Garg, J. Knight et al., “Worldwide access to treatment for end-stage kidney disease: systematic review,” The Lancet, vol. 385, no. 9981, pp. 1975–1982, 2015.</a:t>
            </a:r>
          </a:p>
          <a:p>
            <a:pPr marL="0" indent="0">
              <a:buNone/>
            </a:pPr>
            <a:r>
              <a:rPr lang="en-US" sz="1500" dirty="0"/>
              <a:t>[18] P. </a:t>
            </a:r>
            <a:r>
              <a:rPr lang="en-US" sz="1500" dirty="0" err="1"/>
              <a:t>Arulanthu</a:t>
            </a:r>
            <a:r>
              <a:rPr lang="en-US" sz="1500" dirty="0"/>
              <a:t> and E. Perumal, “An intelligent </a:t>
            </a:r>
            <a:r>
              <a:rPr lang="en-US" sz="1500" dirty="0" err="1"/>
              <a:t>iot</a:t>
            </a:r>
            <a:r>
              <a:rPr lang="en-US" sz="1500" dirty="0"/>
              <a:t> with cloud centric medical decision support system for chronic kidney disease prediction,” International Journal of Imaging Systems and Technology, vol. 30, no. 3, pp. 815–827, 2020.</a:t>
            </a:r>
          </a:p>
          <a:p>
            <a:pPr marL="0" indent="0">
              <a:buNone/>
            </a:pPr>
            <a:r>
              <a:rPr lang="en-US" sz="1500" dirty="0"/>
              <a:t>[19] M. </a:t>
            </a:r>
            <a:r>
              <a:rPr lang="en-US" sz="1500" dirty="0" err="1"/>
              <a:t>Hosseinzadeh</a:t>
            </a:r>
            <a:r>
              <a:rPr lang="en-US" sz="1500" dirty="0"/>
              <a:t>, J. </a:t>
            </a:r>
            <a:r>
              <a:rPr lang="en-US" sz="1500" dirty="0" err="1"/>
              <a:t>Koohpayehzadeh</a:t>
            </a:r>
            <a:r>
              <a:rPr lang="en-US" sz="1500" dirty="0"/>
              <a:t>, A. O. Bali, P. </a:t>
            </a:r>
            <a:r>
              <a:rPr lang="en-US" sz="1500" dirty="0" err="1"/>
              <a:t>Asghari</a:t>
            </a:r>
            <a:r>
              <a:rPr lang="en-US" sz="1500" dirty="0"/>
              <a:t>, A. </a:t>
            </a:r>
            <a:r>
              <a:rPr lang="en-US" sz="1500" dirty="0" err="1"/>
              <a:t>Souri</a:t>
            </a:r>
            <a:r>
              <a:rPr lang="en-US" sz="1500" dirty="0"/>
              <a:t>, A. </a:t>
            </a:r>
            <a:r>
              <a:rPr lang="en-US" sz="1500" dirty="0" err="1"/>
              <a:t>Mazaherinezhad</a:t>
            </a:r>
            <a:r>
              <a:rPr lang="en-US" sz="1500" dirty="0"/>
              <a:t>, M. </a:t>
            </a:r>
            <a:r>
              <a:rPr lang="en-US" sz="1500" dirty="0" err="1"/>
              <a:t>Bohlouli</a:t>
            </a:r>
            <a:r>
              <a:rPr lang="en-US" sz="1500" dirty="0"/>
              <a:t>, and R. </a:t>
            </a:r>
            <a:r>
              <a:rPr lang="en-US" sz="1500" dirty="0" err="1"/>
              <a:t>Rawassizadeh</a:t>
            </a:r>
            <a:r>
              <a:rPr lang="en-US" sz="1500" dirty="0"/>
              <a:t>, “A diagnostic prediction model for chronic kidney disease in internet of things platform,” Multimedia Tools and Applications, vol. 80, no. 11, pp. 16 933–16 950, 2021.</a:t>
            </a:r>
          </a:p>
          <a:p>
            <a:pPr marL="0" indent="0">
              <a:buNone/>
            </a:pPr>
            <a:r>
              <a:rPr lang="en-US" sz="1500" dirty="0"/>
              <a:t>[20] B. Muthu, C. </a:t>
            </a:r>
            <a:r>
              <a:rPr lang="en-US" sz="1500" dirty="0" err="1"/>
              <a:t>Sivaparthipan</a:t>
            </a:r>
            <a:r>
              <a:rPr lang="en-US" sz="1500" dirty="0"/>
              <a:t>, G. </a:t>
            </a:r>
            <a:r>
              <a:rPr lang="en-US" sz="1500" dirty="0" err="1"/>
              <a:t>Manogaran</a:t>
            </a:r>
            <a:r>
              <a:rPr lang="en-US" sz="1500" dirty="0"/>
              <a:t>, R. </a:t>
            </a:r>
            <a:r>
              <a:rPr lang="en-US" sz="1500" dirty="0" err="1"/>
              <a:t>Sundarasekar</a:t>
            </a:r>
            <a:r>
              <a:rPr lang="en-US" sz="1500" dirty="0"/>
              <a:t>, S. </a:t>
            </a:r>
            <a:r>
              <a:rPr lang="en-US" sz="1500" dirty="0" err="1"/>
              <a:t>Kadry</a:t>
            </a:r>
            <a:r>
              <a:rPr lang="en-US" sz="1500" dirty="0"/>
              <a:t>, A. </a:t>
            </a:r>
            <a:r>
              <a:rPr lang="en-US" sz="1500" dirty="0" err="1"/>
              <a:t>Shanthini</a:t>
            </a:r>
            <a:r>
              <a:rPr lang="en-US" sz="1500" dirty="0"/>
              <a:t>, and A. </a:t>
            </a:r>
            <a:r>
              <a:rPr lang="en-US" sz="1500" dirty="0" err="1"/>
              <a:t>Dasel</a:t>
            </a:r>
            <a:r>
              <a:rPr lang="en-US" sz="1500" dirty="0"/>
              <a:t>, “</a:t>
            </a:r>
            <a:r>
              <a:rPr lang="en-US" sz="1500" dirty="0" err="1"/>
              <a:t>Iot</a:t>
            </a:r>
            <a:r>
              <a:rPr lang="en-US" sz="1500" dirty="0"/>
              <a:t> based wearable sensor for diseases prediction and symptom analysis in healthcare sector,” Peer-to-peer networking and applications, vol. 13, no. 6, pp. 2123–2134, 2020.</a:t>
            </a:r>
            <a:r>
              <a:rPr lang="en-US" sz="1500" dirty="0">
                <a:solidFill>
                  <a:schemeClr val="accent1"/>
                </a:solidFill>
              </a:rPr>
              <a:t>.</a:t>
            </a:r>
          </a:p>
        </p:txBody>
      </p:sp>
    </p:spTree>
    <p:extLst>
      <p:ext uri="{BB962C8B-B14F-4D97-AF65-F5344CB8AC3E}">
        <p14:creationId xmlns:p14="http://schemas.microsoft.com/office/powerpoint/2010/main" val="4020787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23D4E2-6C09-4184-9E0A-650F66B036A3}"/>
              </a:ext>
            </a:extLst>
          </p:cNvPr>
          <p:cNvSpPr>
            <a:spLocks noGrp="1"/>
          </p:cNvSpPr>
          <p:nvPr>
            <p:ph idx="1"/>
          </p:nvPr>
        </p:nvSpPr>
        <p:spPr>
          <a:xfrm>
            <a:off x="613954" y="509450"/>
            <a:ext cx="10959738" cy="6048103"/>
          </a:xfrm>
        </p:spPr>
        <p:txBody>
          <a:bodyPr>
            <a:noAutofit/>
          </a:bodyPr>
          <a:lstStyle/>
          <a:p>
            <a:pPr marL="0" indent="0">
              <a:buNone/>
            </a:pPr>
            <a:r>
              <a:rPr lang="en-US" sz="1500" dirty="0">
                <a:solidFill>
                  <a:schemeClr val="accent1"/>
                </a:solidFill>
              </a:rPr>
              <a:t>Bibliography:</a:t>
            </a:r>
          </a:p>
          <a:p>
            <a:pPr marL="0" indent="0">
              <a:buNone/>
            </a:pPr>
            <a:r>
              <a:rPr lang="en-US" sz="1500" dirty="0"/>
              <a:t>[21] G. Chen, C. Ding, Y. Li, X. Hu, X. Li, L. Ren, X. Ding, P. Tian, and W. </a:t>
            </a:r>
            <a:r>
              <a:rPr lang="en-US" sz="1500" dirty="0" err="1"/>
              <a:t>Xue</a:t>
            </a:r>
            <a:r>
              <a:rPr lang="en-US" sz="1500" dirty="0"/>
              <a:t>, “Prediction of chronic kidney disease using adaptive hybridized deep convolutional BIBLIOGRAPHY 53 neural network on the internet of medical things platform,” IEEE Access, vol. 8, pp. 100 497–100 508, 2020.</a:t>
            </a:r>
          </a:p>
          <a:p>
            <a:pPr marL="0" indent="0">
              <a:buNone/>
            </a:pPr>
            <a:r>
              <a:rPr lang="en-US" sz="1500" dirty="0"/>
              <a:t>[22] S. Chaudhuri, A. Long, H. Zhang, C. Monaghan, J. W. Larkin, P. </a:t>
            </a:r>
            <a:r>
              <a:rPr lang="en-US" sz="1500" dirty="0" err="1"/>
              <a:t>Kotanko</a:t>
            </a:r>
            <a:r>
              <a:rPr lang="en-US" sz="1500" dirty="0"/>
              <a:t>, S. </a:t>
            </a:r>
            <a:r>
              <a:rPr lang="en-US" sz="1500" dirty="0" err="1"/>
              <a:t>Kalaskar</a:t>
            </a:r>
            <a:r>
              <a:rPr lang="en-US" sz="1500" dirty="0"/>
              <a:t>, J. P. </a:t>
            </a:r>
            <a:r>
              <a:rPr lang="en-US" sz="1500" dirty="0" err="1"/>
              <a:t>Kooman</a:t>
            </a:r>
            <a:r>
              <a:rPr lang="en-US" sz="1500" dirty="0"/>
              <a:t>, F. M. van der Sande, F. W. Maddux et al., “Artificial intelligence enabled applications in kidney disease,” in Seminars in Dialysis, vol. 34, no. 1. Wiley Online Library, 2021, pp. 5–16. </a:t>
            </a:r>
          </a:p>
          <a:p>
            <a:pPr marL="0" indent="0">
              <a:buNone/>
            </a:pPr>
            <a:r>
              <a:rPr lang="en-US" sz="1500" dirty="0"/>
              <a:t>[23] S. A. </a:t>
            </a:r>
            <a:r>
              <a:rPr lang="en-US" sz="1500" dirty="0" err="1"/>
              <a:t>Alsuhibany</a:t>
            </a:r>
            <a:r>
              <a:rPr lang="en-US" sz="1500" dirty="0"/>
              <a:t>, S. Abdel-</a:t>
            </a:r>
            <a:r>
              <a:rPr lang="en-US" sz="1500" dirty="0" err="1"/>
              <a:t>Khalek</a:t>
            </a:r>
            <a:r>
              <a:rPr lang="en-US" sz="1500" dirty="0"/>
              <a:t>, A. </a:t>
            </a:r>
            <a:r>
              <a:rPr lang="en-US" sz="1500" dirty="0" err="1"/>
              <a:t>Algarni</a:t>
            </a:r>
            <a:r>
              <a:rPr lang="en-US" sz="1500" dirty="0"/>
              <a:t>, A. </a:t>
            </a:r>
            <a:r>
              <a:rPr lang="en-US" sz="1500" dirty="0" err="1"/>
              <a:t>Fayomi</a:t>
            </a:r>
            <a:r>
              <a:rPr lang="en-US" sz="1500" dirty="0"/>
              <a:t>, D. Gupta, V. Kumar, and R. F. Mansour, “Ensemble of deep learning based clinical decision support system for chronic kidney disease diagnosis in medical internet of things environment,” Computational Intelligence and Neuroscience, vol. 2021, 2021.</a:t>
            </a:r>
          </a:p>
          <a:p>
            <a:pPr marL="0" indent="0">
              <a:buNone/>
            </a:pPr>
            <a:r>
              <a:rPr lang="en-US" sz="1500" dirty="0"/>
              <a:t>[24] Y. Ren, H. Fei, X. Liang, D. Ji, and M. Cheng, “A hybrid neural network model for predicting kidney disease in hypertension patients based on electronic health records,” BMC medical informatics and decision making, vol. 19, no. 2, pp. 131– 138, 2019.</a:t>
            </a:r>
          </a:p>
          <a:p>
            <a:pPr marL="0" indent="0">
              <a:buNone/>
            </a:pPr>
            <a:r>
              <a:rPr lang="en-US" sz="1500" dirty="0"/>
              <a:t>[25] N. Bhaskar and S. Manikandan, “A deep-learning-based system for automated sensing of chronic kidney disease,” IEEE Sensors Letters, vol. 3, no. 10, pp. 1–4, 2019.</a:t>
            </a:r>
          </a:p>
          <a:p>
            <a:pPr marL="0" indent="0">
              <a:buNone/>
            </a:pPr>
            <a:r>
              <a:rPr lang="en-US" sz="1500" dirty="0"/>
              <a:t>[26] A. Dogra, A. Kaur, and M. </a:t>
            </a:r>
            <a:r>
              <a:rPr lang="en-US" sz="1500" dirty="0" err="1"/>
              <a:t>Shabaz</a:t>
            </a:r>
            <a:r>
              <a:rPr lang="en-US" sz="1500" dirty="0"/>
              <a:t>, “Data collection for classification in </a:t>
            </a:r>
            <a:r>
              <a:rPr lang="en-US" sz="1500" dirty="0" err="1"/>
              <a:t>iot</a:t>
            </a:r>
            <a:r>
              <a:rPr lang="en-US" sz="1500" dirty="0"/>
              <a:t> and heart disease detection,” Annals of the Romanian Society for Cell Biology, pp. 2954–2964, 2021.</a:t>
            </a:r>
          </a:p>
          <a:p>
            <a:pPr marL="0" indent="0">
              <a:buNone/>
            </a:pPr>
            <a:r>
              <a:rPr lang="en-US" sz="1500" dirty="0"/>
              <a:t>[27] A. Abdelaziz, A. S. Salama, A. Riad, and A. N. Mahmoud, “A machine learning model for predicting of chronic kidney disease based internet of things and cloud computing in smart cities,” in Security in smart cities: models, applications, and challenges. Springer, 2019, pp. 93–114.</a:t>
            </a:r>
          </a:p>
          <a:p>
            <a:pPr marL="0" indent="0">
              <a:buNone/>
            </a:pPr>
            <a:r>
              <a:rPr lang="en-US" sz="1500" dirty="0"/>
              <a:t>[28] T. I. Ahmed, J. Bhola, M. </a:t>
            </a:r>
            <a:r>
              <a:rPr lang="en-US" sz="1500" dirty="0" err="1"/>
              <a:t>Shabaz</a:t>
            </a:r>
            <a:r>
              <a:rPr lang="en-US" sz="1500" dirty="0"/>
              <a:t>, J. Singla, M. </a:t>
            </a:r>
            <a:r>
              <a:rPr lang="en-US" sz="1500" dirty="0" err="1"/>
              <a:t>Rakhra</a:t>
            </a:r>
            <a:r>
              <a:rPr lang="en-US" sz="1500" dirty="0"/>
              <a:t>, S. More, I. A. Samori et al., “Fuzzy logic-based systems for the diagnosis of chronic kidney disease,” BioMed BIBLIOGRAPHY 54 Research International, vol. 2022, 2022.</a:t>
            </a:r>
          </a:p>
        </p:txBody>
      </p:sp>
    </p:spTree>
    <p:extLst>
      <p:ext uri="{BB962C8B-B14F-4D97-AF65-F5344CB8AC3E}">
        <p14:creationId xmlns:p14="http://schemas.microsoft.com/office/powerpoint/2010/main" val="3655463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23D4E2-6C09-4184-9E0A-650F66B036A3}"/>
              </a:ext>
            </a:extLst>
          </p:cNvPr>
          <p:cNvSpPr>
            <a:spLocks noGrp="1"/>
          </p:cNvSpPr>
          <p:nvPr>
            <p:ph idx="1"/>
          </p:nvPr>
        </p:nvSpPr>
        <p:spPr>
          <a:xfrm>
            <a:off x="613954" y="509450"/>
            <a:ext cx="10959738" cy="6048103"/>
          </a:xfrm>
        </p:spPr>
        <p:txBody>
          <a:bodyPr>
            <a:noAutofit/>
          </a:bodyPr>
          <a:lstStyle/>
          <a:p>
            <a:pPr marL="0" indent="0">
              <a:buNone/>
            </a:pPr>
            <a:r>
              <a:rPr lang="en-US" sz="1500" dirty="0">
                <a:solidFill>
                  <a:schemeClr val="accent1"/>
                </a:solidFill>
              </a:rPr>
              <a:t>Bibliography:</a:t>
            </a:r>
          </a:p>
          <a:p>
            <a:pPr marL="0" indent="0">
              <a:buNone/>
            </a:pPr>
            <a:r>
              <a:rPr lang="en-US" sz="1500" dirty="0"/>
              <a:t>[29] R. C. </a:t>
            </a:r>
            <a:r>
              <a:rPr lang="en-US" sz="1500" dirty="0" err="1"/>
              <a:t>Poonia</a:t>
            </a:r>
            <a:r>
              <a:rPr lang="en-US" sz="1500" dirty="0"/>
              <a:t>, M. K. Gupta, I. </a:t>
            </a:r>
            <a:r>
              <a:rPr lang="en-US" sz="1500" dirty="0" err="1"/>
              <a:t>Abunadi</a:t>
            </a:r>
            <a:r>
              <a:rPr lang="en-US" sz="1500" dirty="0"/>
              <a:t>, A. A. </a:t>
            </a:r>
            <a:r>
              <a:rPr lang="en-US" sz="1500" dirty="0" err="1"/>
              <a:t>Albraikan</a:t>
            </a:r>
            <a:r>
              <a:rPr lang="en-US" sz="1500" dirty="0"/>
              <a:t>, F. N. Al-</a:t>
            </a:r>
            <a:r>
              <a:rPr lang="en-US" sz="1500" dirty="0" err="1"/>
              <a:t>Wesabi</a:t>
            </a:r>
            <a:r>
              <a:rPr lang="en-US" sz="1500" dirty="0"/>
              <a:t>, and M. A. Hamza, “Intelligent diagnostic prediction and classification models for detection of kidney disease,” in Healthcare, vol. 10, no. 2. MDPI, 2022, p. 371.</a:t>
            </a:r>
          </a:p>
          <a:p>
            <a:pPr marL="0" indent="0">
              <a:buNone/>
            </a:pPr>
            <a:r>
              <a:rPr lang="en-US" sz="1500" dirty="0"/>
              <a:t>[30] M. A. Khan, “An </a:t>
            </a:r>
            <a:r>
              <a:rPr lang="en-US" sz="1500" dirty="0" err="1"/>
              <a:t>iot</a:t>
            </a:r>
            <a:r>
              <a:rPr lang="en-US" sz="1500" dirty="0"/>
              <a:t> framework for heart disease prediction based on </a:t>
            </a:r>
            <a:r>
              <a:rPr lang="en-US" sz="1500" dirty="0" err="1"/>
              <a:t>mdcnn</a:t>
            </a:r>
            <a:r>
              <a:rPr lang="en-US" sz="1500" dirty="0"/>
              <a:t> classifier,” IEEE Access, vol. 8, pp. 34 717–34 727, 2020.</a:t>
            </a:r>
          </a:p>
          <a:p>
            <a:pPr marL="0" indent="0">
              <a:buNone/>
            </a:pPr>
            <a:r>
              <a:rPr lang="en-US" sz="1500" dirty="0"/>
              <a:t>[31] A. Nithya, A. </a:t>
            </a:r>
            <a:r>
              <a:rPr lang="en-US" sz="1500" dirty="0" err="1"/>
              <a:t>Appathurai</a:t>
            </a:r>
            <a:r>
              <a:rPr lang="en-US" sz="1500" dirty="0"/>
              <a:t>, N. Venkatadri, D. Ramji, and C. A. </a:t>
            </a:r>
            <a:r>
              <a:rPr lang="en-US" sz="1500" dirty="0" err="1"/>
              <a:t>Palagan</a:t>
            </a:r>
            <a:r>
              <a:rPr lang="en-US" sz="1500" dirty="0"/>
              <a:t>, “Kidney disease detection and segmentation using artificial neural network and multi-kernel k-means clustering for ultrasound images,” Measurement, vol. 149, p. 106952, 2020</a:t>
            </a:r>
            <a:endParaRPr lang="en-US" sz="1500" dirty="0">
              <a:solidFill>
                <a:schemeClr val="accent1"/>
              </a:solidFill>
            </a:endParaRPr>
          </a:p>
        </p:txBody>
      </p:sp>
    </p:spTree>
    <p:extLst>
      <p:ext uri="{BB962C8B-B14F-4D97-AF65-F5344CB8AC3E}">
        <p14:creationId xmlns:p14="http://schemas.microsoft.com/office/powerpoint/2010/main" val="3671117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8762"/>
          <a:stretch/>
        </p:blipFill>
        <p:spPr>
          <a:xfrm>
            <a:off x="2165047" y="600891"/>
            <a:ext cx="7861905" cy="6257109"/>
          </a:xfrm>
          <a:prstGeom prst="rect">
            <a:avLst/>
          </a:prstGeom>
        </p:spPr>
      </p:pic>
    </p:spTree>
    <p:extLst>
      <p:ext uri="{BB962C8B-B14F-4D97-AF65-F5344CB8AC3E}">
        <p14:creationId xmlns:p14="http://schemas.microsoft.com/office/powerpoint/2010/main" val="1508312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8674" y="1536174"/>
            <a:ext cx="6379162" cy="3785652"/>
          </a:xfrm>
          <a:prstGeom prst="rect">
            <a:avLst/>
          </a:prstGeom>
        </p:spPr>
        <p:txBody>
          <a:bodyPr wrap="square">
            <a:spAutoFit/>
          </a:bodyPr>
          <a:lstStyle/>
          <a:p>
            <a:pPr marL="342900" indent="-342900">
              <a:buFont typeface="Wingdings" panose="05000000000000000000" pitchFamily="2" charset="2"/>
              <a:buChar char="ü"/>
            </a:pPr>
            <a:r>
              <a:rPr lang="en-US" sz="2400" dirty="0">
                <a:solidFill>
                  <a:srgbClr val="000000"/>
                </a:solidFill>
                <a:latin typeface="Comic Sans MS" panose="030F0702030302020204" pitchFamily="66" charset="0"/>
                <a:ea typeface="Times New Roman" panose="02020603050405020304" pitchFamily="18" charset="0"/>
                <a:cs typeface="Calibri" panose="020F0502020204030204" pitchFamily="34" charset="0"/>
              </a:rPr>
              <a:t>In CKD, Kidney transplant is life saving but expensive treatment for general people.</a:t>
            </a:r>
          </a:p>
          <a:p>
            <a:pPr marL="342900" indent="-342900">
              <a:buFont typeface="Wingdings" panose="05000000000000000000" pitchFamily="2" charset="2"/>
              <a:buChar char="ü"/>
            </a:pPr>
            <a:endParaRPr lang="en-US" sz="2400" dirty="0">
              <a:solidFill>
                <a:srgbClr val="000000"/>
              </a:solidFill>
              <a:latin typeface="Comic Sans MS" panose="030F0702030302020204" pitchFamily="66" charset="0"/>
              <a:ea typeface="Times New Roman" panose="02020603050405020304" pitchFamily="18" charset="0"/>
              <a:cs typeface="Calibri" panose="020F0502020204030204" pitchFamily="34" charset="0"/>
            </a:endParaRPr>
          </a:p>
          <a:p>
            <a:pPr marL="342900" indent="-342900">
              <a:buFont typeface="Wingdings" panose="05000000000000000000" pitchFamily="2" charset="2"/>
              <a:buChar char="ü"/>
            </a:pPr>
            <a:r>
              <a:rPr lang="en-US" sz="2400" dirty="0">
                <a:latin typeface="Comic Sans MS" panose="030F0702030302020204" pitchFamily="66" charset="0"/>
                <a:cs typeface="Calibri" panose="020F0502020204030204" pitchFamily="34" charset="0"/>
              </a:rPr>
              <a:t>Clinically diagnosis of the risk factors are mostly </a:t>
            </a:r>
            <a:r>
              <a:rPr lang="en-US" sz="2400" b="1" dirty="0">
                <a:latin typeface="Comic Sans MS" panose="030F0702030302020204" pitchFamily="66" charset="0"/>
                <a:cs typeface="Calibri" panose="020F0502020204030204" pitchFamily="34" charset="0"/>
              </a:rPr>
              <a:t>manual and time consuming.</a:t>
            </a:r>
          </a:p>
          <a:p>
            <a:pPr marL="342900" indent="-342900">
              <a:buFont typeface="Wingdings" panose="05000000000000000000" pitchFamily="2" charset="2"/>
              <a:buChar char="ü"/>
            </a:pPr>
            <a:endParaRPr lang="en-US" sz="2400" b="1" dirty="0">
              <a:latin typeface="Comic Sans MS" panose="030F0702030302020204" pitchFamily="66" charset="0"/>
              <a:cs typeface="Calibri" panose="020F0502020204030204" pitchFamily="34" charset="0"/>
            </a:endParaRPr>
          </a:p>
          <a:p>
            <a:pPr marL="342900" indent="-342900">
              <a:buFont typeface="Wingdings" panose="05000000000000000000" pitchFamily="2" charset="2"/>
              <a:buChar char="ü"/>
            </a:pPr>
            <a:r>
              <a:rPr lang="en-US" sz="2400" dirty="0">
                <a:latin typeface="Comic Sans MS" panose="030F0702030302020204" pitchFamily="66" charset="0"/>
                <a:cs typeface="Calibri" panose="020F0502020204030204" pitchFamily="34" charset="0"/>
              </a:rPr>
              <a:t>IoT schema is popular for low-cost sensors, to monitor health remotely</a:t>
            </a:r>
            <a:br>
              <a:rPr lang="en-US" sz="2400" dirty="0">
                <a:latin typeface="Comic Sans MS" panose="030F0702030302020204" pitchFamily="66" charset="0"/>
                <a:cs typeface="Calibri" panose="020F0502020204030204" pitchFamily="34" charset="0"/>
              </a:rPr>
            </a:br>
            <a:endParaRPr lang="en-US" sz="2400" dirty="0">
              <a:latin typeface="Comic Sans MS" panose="030F0702030302020204" pitchFamily="66" charset="0"/>
              <a:cs typeface="Calibri" panose="020F0502020204030204" pitchFamily="34" charset="0"/>
            </a:endParaRPr>
          </a:p>
        </p:txBody>
      </p:sp>
      <p:sp>
        <p:nvSpPr>
          <p:cNvPr id="7" name="Title 1">
            <a:extLst>
              <a:ext uri="{FF2B5EF4-FFF2-40B4-BE49-F238E27FC236}">
                <a16:creationId xmlns:a16="http://schemas.microsoft.com/office/drawing/2014/main" id="{A93E57A5-D56D-4EA2-8F25-27D5FAB03214}"/>
              </a:ext>
            </a:extLst>
          </p:cNvPr>
          <p:cNvSpPr>
            <a:spLocks noGrp="1"/>
          </p:cNvSpPr>
          <p:nvPr>
            <p:ph type="title"/>
          </p:nvPr>
        </p:nvSpPr>
        <p:spPr>
          <a:xfrm>
            <a:off x="1539536" y="430307"/>
            <a:ext cx="7444666" cy="638052"/>
          </a:xfrm>
        </p:spPr>
        <p:txBody>
          <a:bodyPr>
            <a:noAutofit/>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 </a:t>
            </a:r>
            <a:endParaRPr lang="en-US" sz="40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E10E4B3-96C5-4401-B514-FC4D59ECB6E2}"/>
              </a:ext>
            </a:extLst>
          </p:cNvPr>
          <p:cNvPicPr>
            <a:picLocks noChangeAspect="1"/>
          </p:cNvPicPr>
          <p:nvPr/>
        </p:nvPicPr>
        <p:blipFill rotWithShape="1">
          <a:blip r:embed="rId3">
            <a:extLst>
              <a:ext uri="{28A0092B-C50C-407E-A947-70E740481C1C}">
                <a14:useLocalDpi xmlns:a14="http://schemas.microsoft.com/office/drawing/2010/main" val="0"/>
              </a:ext>
            </a:extLst>
          </a:blip>
          <a:srcRect t="-1" b="8119"/>
          <a:stretch/>
        </p:blipFill>
        <p:spPr>
          <a:xfrm>
            <a:off x="508622" y="516836"/>
            <a:ext cx="881725" cy="477078"/>
          </a:xfrm>
          <a:prstGeom prst="rect">
            <a:avLst/>
          </a:prstGeom>
        </p:spPr>
      </p:pic>
      <p:pic>
        <p:nvPicPr>
          <p:cNvPr id="5" name="Picture 4">
            <a:extLst>
              <a:ext uri="{FF2B5EF4-FFF2-40B4-BE49-F238E27FC236}">
                <a16:creationId xmlns:a16="http://schemas.microsoft.com/office/drawing/2014/main" id="{C0460A6C-AF9C-6500-CD1B-0BF4F4031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7836" y="730283"/>
            <a:ext cx="4400245" cy="4400245"/>
          </a:xfrm>
          <a:prstGeom prst="rect">
            <a:avLst/>
          </a:prstGeom>
        </p:spPr>
      </p:pic>
    </p:spTree>
    <p:extLst>
      <p:ext uri="{BB962C8B-B14F-4D97-AF65-F5344CB8AC3E}">
        <p14:creationId xmlns:p14="http://schemas.microsoft.com/office/powerpoint/2010/main" val="325912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BF7846-DB73-4DDE-92AD-C562FF8C2B22}"/>
              </a:ext>
            </a:extLst>
          </p:cNvPr>
          <p:cNvSpPr>
            <a:spLocks noGrp="1"/>
          </p:cNvSpPr>
          <p:nvPr>
            <p:ph type="title"/>
          </p:nvPr>
        </p:nvSpPr>
        <p:spPr>
          <a:xfrm>
            <a:off x="491971" y="169818"/>
            <a:ext cx="10515600" cy="797850"/>
          </a:xfrm>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Presentation Agenda</a:t>
            </a:r>
          </a:p>
        </p:txBody>
      </p:sp>
      <p:sp>
        <p:nvSpPr>
          <p:cNvPr id="15" name="Oval 14">
            <a:extLst>
              <a:ext uri="{FF2B5EF4-FFF2-40B4-BE49-F238E27FC236}">
                <a16:creationId xmlns:a16="http://schemas.microsoft.com/office/drawing/2014/main" id="{D1567732-5465-47CF-A86E-FA787828AFCB}"/>
              </a:ext>
            </a:extLst>
          </p:cNvPr>
          <p:cNvSpPr/>
          <p:nvPr/>
        </p:nvSpPr>
        <p:spPr>
          <a:xfrm>
            <a:off x="2889585" y="992820"/>
            <a:ext cx="797955" cy="638053"/>
          </a:xfrm>
          <a:prstGeom prst="ellipse">
            <a:avLst/>
          </a:pr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Open Book">
            <a:extLst>
              <a:ext uri="{FF2B5EF4-FFF2-40B4-BE49-F238E27FC236}">
                <a16:creationId xmlns:a16="http://schemas.microsoft.com/office/drawing/2014/main" id="{6E77C8CB-4446-4779-B5B8-DD3AF98C353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6484" y="4156873"/>
            <a:ext cx="653185" cy="405415"/>
          </a:xfrm>
          <a:prstGeom prst="rect">
            <a:avLst/>
          </a:prstGeom>
        </p:spPr>
      </p:pic>
      <p:pic>
        <p:nvPicPr>
          <p:cNvPr id="18" name="Graphic 17" descr="Blackboard">
            <a:extLst>
              <a:ext uri="{FF2B5EF4-FFF2-40B4-BE49-F238E27FC236}">
                <a16:creationId xmlns:a16="http://schemas.microsoft.com/office/drawing/2014/main" id="{5B50E882-88F1-4421-A787-D7B2C589C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1374" y="4602187"/>
            <a:ext cx="615193" cy="574111"/>
          </a:xfrm>
          <a:prstGeom prst="rect">
            <a:avLst/>
          </a:prstGeom>
        </p:spPr>
      </p:pic>
      <p:pic>
        <p:nvPicPr>
          <p:cNvPr id="19" name="Content Placeholder 4" descr="Scales of Justice">
            <a:extLst>
              <a:ext uri="{FF2B5EF4-FFF2-40B4-BE49-F238E27FC236}">
                <a16:creationId xmlns:a16="http://schemas.microsoft.com/office/drawing/2014/main" id="{7A89B207-DB77-4668-A771-3ABF54592CF3}"/>
              </a:ext>
            </a:extLst>
          </p:cNvPr>
          <p:cNvPicPr>
            <a:picLocks noChangeAspect="1"/>
          </p:cNvPicPr>
          <p:nvPr/>
        </p:nvPicPr>
        <p:blipFill>
          <a:blip r:embed="rId7" cstate="hqprint">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975484" y="5216197"/>
            <a:ext cx="733147" cy="618861"/>
          </a:xfrm>
          <a:prstGeom prst="rect">
            <a:avLst/>
          </a:prstGeom>
        </p:spPr>
      </p:pic>
      <p:pic>
        <p:nvPicPr>
          <p:cNvPr id="20" name="Graphic 3" descr="Books on Shelf">
            <a:extLst>
              <a:ext uri="{FF2B5EF4-FFF2-40B4-BE49-F238E27FC236}">
                <a16:creationId xmlns:a16="http://schemas.microsoft.com/office/drawing/2014/main" id="{E90AADD5-F8C8-4546-8CF2-3CA8D2CE495B}"/>
              </a:ext>
            </a:extLst>
          </p:cNvPr>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975484" y="5909016"/>
            <a:ext cx="797954" cy="678221"/>
          </a:xfrm>
          <a:prstGeom prst="rect">
            <a:avLst/>
          </a:prstGeom>
        </p:spPr>
      </p:pic>
      <p:sp>
        <p:nvSpPr>
          <p:cNvPr id="6" name="Title 1">
            <a:extLst>
              <a:ext uri="{FF2B5EF4-FFF2-40B4-BE49-F238E27FC236}">
                <a16:creationId xmlns:a16="http://schemas.microsoft.com/office/drawing/2014/main" id="{E24E2E54-40E4-77B6-FCAF-647A2528B499}"/>
              </a:ext>
            </a:extLst>
          </p:cNvPr>
          <p:cNvSpPr txBox="1">
            <a:spLocks/>
          </p:cNvSpPr>
          <p:nvPr/>
        </p:nvSpPr>
        <p:spPr>
          <a:xfrm>
            <a:off x="3759890" y="157551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A3574A4-E5EA-844C-CA4B-19915227C329}"/>
              </a:ext>
            </a:extLst>
          </p:cNvPr>
          <p:cNvPicPr>
            <a:picLocks noChangeAspect="1"/>
          </p:cNvPicPr>
          <p:nvPr/>
        </p:nvPicPr>
        <p:blipFill rotWithShape="1">
          <a:blip r:embed="rId11">
            <a:extLst>
              <a:ext uri="{28A0092B-C50C-407E-A947-70E740481C1C}">
                <a14:useLocalDpi xmlns:a14="http://schemas.microsoft.com/office/drawing/2010/main" val="0"/>
              </a:ext>
            </a:extLst>
          </a:blip>
          <a:srcRect t="-1" b="8119"/>
          <a:stretch/>
        </p:blipFill>
        <p:spPr>
          <a:xfrm>
            <a:off x="2963734" y="1656025"/>
            <a:ext cx="723806" cy="400704"/>
          </a:xfrm>
          <a:prstGeom prst="rect">
            <a:avLst/>
          </a:prstGeom>
        </p:spPr>
      </p:pic>
      <p:sp>
        <p:nvSpPr>
          <p:cNvPr id="10" name="Title 1">
            <a:extLst>
              <a:ext uri="{FF2B5EF4-FFF2-40B4-BE49-F238E27FC236}">
                <a16:creationId xmlns:a16="http://schemas.microsoft.com/office/drawing/2014/main" id="{A7C4E643-95D0-F5C4-6B27-61BFE13DDE5F}"/>
              </a:ext>
            </a:extLst>
          </p:cNvPr>
          <p:cNvSpPr txBox="1">
            <a:spLocks/>
          </p:cNvSpPr>
          <p:nvPr/>
        </p:nvSpPr>
        <p:spPr>
          <a:xfrm>
            <a:off x="3759890" y="999902"/>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48644512-6F43-DA71-DA23-2A0F42221609}"/>
              </a:ext>
            </a:extLst>
          </p:cNvPr>
          <p:cNvSpPr txBox="1">
            <a:spLocks/>
          </p:cNvSpPr>
          <p:nvPr/>
        </p:nvSpPr>
        <p:spPr>
          <a:xfrm>
            <a:off x="3759890" y="2140804"/>
            <a:ext cx="8110491" cy="69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rgbClr val="FF0000"/>
                </a:solidFill>
                <a:effectLst>
                  <a:outerShdw dist="38100" dir="2700000" algn="bl" rotWithShape="0">
                    <a:schemeClr val="accent5"/>
                  </a:outerShdw>
                </a:effectLst>
              </a:rPr>
              <a:t>Problem Statement </a:t>
            </a:r>
            <a:endParaRPr lang="en-US" sz="3500" b="1" u="dbl" dirty="0">
              <a:ln w="13462">
                <a:solidFill>
                  <a:schemeClr val="bg1"/>
                </a:solidFill>
                <a:prstDash val="solid"/>
              </a:ln>
              <a:solidFill>
                <a:srgbClr val="FF0000"/>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67E93D4-59D0-EF24-DB34-924D5EB33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6461" y="2142008"/>
            <a:ext cx="769740" cy="618861"/>
          </a:xfrm>
          <a:prstGeom prst="rect">
            <a:avLst/>
          </a:prstGeom>
        </p:spPr>
      </p:pic>
      <p:sp>
        <p:nvSpPr>
          <p:cNvPr id="21" name="Title 1">
            <a:extLst>
              <a:ext uri="{FF2B5EF4-FFF2-40B4-BE49-F238E27FC236}">
                <a16:creationId xmlns:a16="http://schemas.microsoft.com/office/drawing/2014/main" id="{2BC66CC5-2ABB-C793-B63D-DDAB6E24E00C}"/>
              </a:ext>
            </a:extLst>
          </p:cNvPr>
          <p:cNvSpPr txBox="1">
            <a:spLocks/>
          </p:cNvSpPr>
          <p:nvPr/>
        </p:nvSpPr>
        <p:spPr>
          <a:xfrm>
            <a:off x="3734113" y="2804853"/>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DF4BC9F2-05B1-2380-5AEF-2E372C2CAB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6485" y="2835602"/>
            <a:ext cx="677872" cy="574111"/>
          </a:xfrm>
          <a:prstGeom prst="rect">
            <a:avLst/>
          </a:prstGeom>
        </p:spPr>
      </p:pic>
      <p:sp>
        <p:nvSpPr>
          <p:cNvPr id="23" name="Title 1">
            <a:extLst>
              <a:ext uri="{FF2B5EF4-FFF2-40B4-BE49-F238E27FC236}">
                <a16:creationId xmlns:a16="http://schemas.microsoft.com/office/drawing/2014/main" id="{9592999A-8AE9-3ACF-23A4-04EA6A0A1867}"/>
              </a:ext>
            </a:extLst>
          </p:cNvPr>
          <p:cNvSpPr txBox="1">
            <a:spLocks/>
          </p:cNvSpPr>
          <p:nvPr/>
        </p:nvSpPr>
        <p:spPr>
          <a:xfrm>
            <a:off x="3746018" y="3441108"/>
            <a:ext cx="7444666"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Contribution </a:t>
            </a:r>
            <a:endParaRPr lang="en-US" sz="36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240C5969-047E-979F-5918-877775E7F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6484" y="3516387"/>
            <a:ext cx="592419" cy="477024"/>
          </a:xfrm>
          <a:prstGeom prst="rect">
            <a:avLst/>
          </a:prstGeom>
        </p:spPr>
      </p:pic>
      <p:sp>
        <p:nvSpPr>
          <p:cNvPr id="25" name="Title 3">
            <a:extLst>
              <a:ext uri="{FF2B5EF4-FFF2-40B4-BE49-F238E27FC236}">
                <a16:creationId xmlns:a16="http://schemas.microsoft.com/office/drawing/2014/main" id="{E33F4172-0E32-8CB6-0653-720883A34A29}"/>
              </a:ext>
            </a:extLst>
          </p:cNvPr>
          <p:cNvSpPr txBox="1">
            <a:spLocks/>
          </p:cNvSpPr>
          <p:nvPr/>
        </p:nvSpPr>
        <p:spPr>
          <a:xfrm>
            <a:off x="3347089" y="3964114"/>
            <a:ext cx="3541388"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Existing Works</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6" name="Title 3">
            <a:extLst>
              <a:ext uri="{FF2B5EF4-FFF2-40B4-BE49-F238E27FC236}">
                <a16:creationId xmlns:a16="http://schemas.microsoft.com/office/drawing/2014/main" id="{8BCB4CFD-5504-9730-3456-C876FA3950F1}"/>
              </a:ext>
            </a:extLst>
          </p:cNvPr>
          <p:cNvSpPr txBox="1">
            <a:spLocks/>
          </p:cNvSpPr>
          <p:nvPr/>
        </p:nvSpPr>
        <p:spPr>
          <a:xfrm>
            <a:off x="3356447" y="4523041"/>
            <a:ext cx="6393840" cy="790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Proposed Methodology</a:t>
            </a:r>
            <a:endParaRPr lang="en-US" sz="3500" u="dbl" dirty="0">
              <a:uFill>
                <a:solidFill>
                  <a:srgbClr val="0070C0"/>
                </a:solidFill>
              </a:uFill>
              <a:latin typeface="Calibri" panose="020F0502020204030204" pitchFamily="34" charset="0"/>
              <a:cs typeface="Calibri" panose="020F0502020204030204" pitchFamily="34" charset="0"/>
            </a:endParaRPr>
          </a:p>
        </p:txBody>
      </p:sp>
      <p:sp>
        <p:nvSpPr>
          <p:cNvPr id="27" name="Title 1">
            <a:extLst>
              <a:ext uri="{FF2B5EF4-FFF2-40B4-BE49-F238E27FC236}">
                <a16:creationId xmlns:a16="http://schemas.microsoft.com/office/drawing/2014/main" id="{C10708A9-5CDC-EAA9-D9B9-1012970952F0}"/>
              </a:ext>
            </a:extLst>
          </p:cNvPr>
          <p:cNvSpPr txBox="1">
            <a:spLocks/>
          </p:cNvSpPr>
          <p:nvPr/>
        </p:nvSpPr>
        <p:spPr>
          <a:xfrm>
            <a:off x="3730073" y="5234847"/>
            <a:ext cx="7277498"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Evaluations and results</a:t>
            </a:r>
          </a:p>
        </p:txBody>
      </p:sp>
      <p:sp>
        <p:nvSpPr>
          <p:cNvPr id="28" name="Title 1">
            <a:extLst>
              <a:ext uri="{FF2B5EF4-FFF2-40B4-BE49-F238E27FC236}">
                <a16:creationId xmlns:a16="http://schemas.microsoft.com/office/drawing/2014/main" id="{DD14E321-B23F-365A-7E12-DE6560D9A0FC}"/>
              </a:ext>
            </a:extLst>
          </p:cNvPr>
          <p:cNvSpPr txBox="1">
            <a:spLocks/>
          </p:cNvSpPr>
          <p:nvPr/>
        </p:nvSpPr>
        <p:spPr>
          <a:xfrm>
            <a:off x="3730073" y="5938049"/>
            <a:ext cx="6953465" cy="638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r>
              <a:rPr lang="en-US" sz="35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p>
        </p:txBody>
      </p:sp>
    </p:spTree>
    <p:extLst>
      <p:ext uri="{BB962C8B-B14F-4D97-AF65-F5344CB8AC3E}">
        <p14:creationId xmlns:p14="http://schemas.microsoft.com/office/powerpoint/2010/main" val="3633812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09543B8-7822-4125-AFC6-67E724F0F4A1}"/>
              </a:ext>
            </a:extLst>
          </p:cNvPr>
          <p:cNvSpPr>
            <a:spLocks noGrp="1"/>
          </p:cNvSpPr>
          <p:nvPr>
            <p:ph idx="1"/>
          </p:nvPr>
        </p:nvSpPr>
        <p:spPr>
          <a:xfrm>
            <a:off x="849084" y="1594805"/>
            <a:ext cx="10515600" cy="1487760"/>
          </a:xfrm>
        </p:spPr>
        <p:txBody>
          <a:bodyPr>
            <a:noAutofit/>
          </a:bodyPr>
          <a:lstStyle/>
          <a:p>
            <a:pPr marL="0" indent="0">
              <a:buNone/>
            </a:pPr>
            <a:r>
              <a:rPr lang="en-US" dirty="0">
                <a:solidFill>
                  <a:srgbClr val="C00000"/>
                </a:solidFill>
                <a:latin typeface="Comic Sans MS" panose="030F0702030302020204" pitchFamily="66" charset="0"/>
                <a:cs typeface="Calibri" panose="020F0502020204030204" pitchFamily="34" charset="0"/>
              </a:rPr>
              <a:t>Detection of Kidney Disease </a:t>
            </a:r>
            <a:r>
              <a:rPr lang="en-US" dirty="0">
                <a:latin typeface="Comic Sans MS" panose="030F0702030302020204" pitchFamily="66" charset="0"/>
                <a:cs typeface="Calibri" panose="020F0502020204030204" pitchFamily="34" charset="0"/>
              </a:rPr>
              <a:t>requires:</a:t>
            </a:r>
            <a:endParaRPr lang="en-US" sz="2400" dirty="0">
              <a:latin typeface="Comic Sans MS" panose="030F0702030302020204" pitchFamily="66" charset="0"/>
              <a:cs typeface="Calibri" panose="020F0502020204030204" pitchFamily="34" charset="0"/>
            </a:endParaRPr>
          </a:p>
          <a:p>
            <a:pPr lvl="1">
              <a:lnSpc>
                <a:spcPct val="100000"/>
              </a:lnSpc>
            </a:pPr>
            <a:r>
              <a:rPr lang="en-US" dirty="0">
                <a:latin typeface="Comic Sans MS" panose="030F0702030302020204" pitchFamily="66" charset="0"/>
                <a:cs typeface="Calibri" panose="020F0502020204030204" pitchFamily="34" charset="0"/>
              </a:rPr>
              <a:t>Primary biomarkers to test ( Costly test, Availability of sample ) </a:t>
            </a:r>
          </a:p>
          <a:p>
            <a:pPr lvl="1">
              <a:lnSpc>
                <a:spcPct val="100000"/>
              </a:lnSpc>
            </a:pPr>
            <a:r>
              <a:rPr lang="en-US" dirty="0">
                <a:latin typeface="Comic Sans MS" panose="030F0702030302020204" pitchFamily="66" charset="0"/>
                <a:cs typeface="Calibri" panose="020F0502020204030204" pitchFamily="34" charset="0"/>
              </a:rPr>
              <a:t>Diagnosis system is manual or done by Specializer (Slow process)</a:t>
            </a:r>
            <a:r>
              <a:rPr lang="en-US" sz="2000" dirty="0">
                <a:latin typeface="Comic Sans MS" panose="030F0702030302020204" pitchFamily="66" charset="0"/>
                <a:cs typeface="Calibri" panose="020F0502020204030204" pitchFamily="34" charset="0"/>
              </a:rPr>
              <a:t>   </a:t>
            </a:r>
          </a:p>
          <a:p>
            <a:pPr marL="0" indent="0">
              <a:buNone/>
            </a:pPr>
            <a:endParaRPr lang="en-US" sz="2400" dirty="0">
              <a:latin typeface="Comic Sans MS" panose="030F0702030302020204" pitchFamily="66" charset="0"/>
              <a:cs typeface="Calibri" panose="020F0502020204030204" pitchFamily="34" charset="0"/>
            </a:endParaRPr>
          </a:p>
          <a:p>
            <a:pPr marL="0" indent="0">
              <a:buNone/>
            </a:pPr>
            <a:r>
              <a:rPr lang="en-US" sz="2400" dirty="0">
                <a:latin typeface="Comic Sans MS" panose="030F0702030302020204" pitchFamily="66" charset="0"/>
                <a:cs typeface="Calibri" panose="020F0502020204030204" pitchFamily="34" charset="0"/>
              </a:rPr>
              <a:t>	</a:t>
            </a:r>
          </a:p>
          <a:p>
            <a:pPr marL="0" indent="0">
              <a:buNone/>
            </a:pPr>
            <a:endParaRPr lang="en-US" sz="2400" dirty="0">
              <a:latin typeface="Comic Sans MS" panose="030F0702030302020204" pitchFamily="66" charset="0"/>
              <a:cs typeface="Calibri" panose="020F0502020204030204" pitchFamily="34" charset="0"/>
            </a:endParaRPr>
          </a:p>
          <a:p>
            <a:pPr marL="0" indent="0">
              <a:buNone/>
            </a:pPr>
            <a:endParaRPr lang="en-US" sz="2400" dirty="0">
              <a:latin typeface="Comic Sans MS" panose="030F0702030302020204" pitchFamily="66" charset="0"/>
              <a:cs typeface="Calibri" panose="020F0502020204030204" pitchFamily="34" charset="0"/>
            </a:endParaRPr>
          </a:p>
          <a:p>
            <a:pPr marL="0" indent="0">
              <a:buNone/>
            </a:pPr>
            <a:endParaRPr lang="en-US" sz="2400" dirty="0">
              <a:latin typeface="Comic Sans MS" panose="030F0702030302020204" pitchFamily="66" charset="0"/>
              <a:cs typeface="Calibri" panose="020F0502020204030204" pitchFamily="34" charset="0"/>
            </a:endParaRPr>
          </a:p>
        </p:txBody>
      </p:sp>
      <p:sp>
        <p:nvSpPr>
          <p:cNvPr id="9" name="Title 1">
            <a:extLst>
              <a:ext uri="{FF2B5EF4-FFF2-40B4-BE49-F238E27FC236}">
                <a16:creationId xmlns:a16="http://schemas.microsoft.com/office/drawing/2014/main" id="{A93E57A5-D56D-4EA2-8F25-27D5FAB03214}"/>
              </a:ext>
            </a:extLst>
          </p:cNvPr>
          <p:cNvSpPr>
            <a:spLocks noGrp="1"/>
          </p:cNvSpPr>
          <p:nvPr>
            <p:ph type="title"/>
          </p:nvPr>
        </p:nvSpPr>
        <p:spPr>
          <a:xfrm>
            <a:off x="1433004" y="448927"/>
            <a:ext cx="8110491" cy="691318"/>
          </a:xfrm>
        </p:spPr>
        <p:txBody>
          <a:bodyPr>
            <a:normAutofit/>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Statement </a:t>
            </a:r>
            <a:endParaRPr lang="en-US" sz="40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F271B96-1340-463F-9F0B-690988C34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38" y="448927"/>
            <a:ext cx="1087266" cy="836665"/>
          </a:xfrm>
          <a:prstGeom prst="rect">
            <a:avLst/>
          </a:prstGeom>
        </p:spPr>
      </p:pic>
      <p:sp>
        <p:nvSpPr>
          <p:cNvPr id="3" name="Content Placeholder 2">
            <a:extLst>
              <a:ext uri="{FF2B5EF4-FFF2-40B4-BE49-F238E27FC236}">
                <a16:creationId xmlns:a16="http://schemas.microsoft.com/office/drawing/2014/main" id="{DF55CD3F-73A5-E82F-B147-A3E4EE7C5259}"/>
              </a:ext>
            </a:extLst>
          </p:cNvPr>
          <p:cNvSpPr txBox="1">
            <a:spLocks/>
          </p:cNvSpPr>
          <p:nvPr/>
        </p:nvSpPr>
        <p:spPr>
          <a:xfrm>
            <a:off x="838200" y="3214140"/>
            <a:ext cx="10515600" cy="23288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mic Sans MS" panose="030F0702030302020204" pitchFamily="66" charset="0"/>
                <a:cs typeface="Calibri" panose="020F0502020204030204" pitchFamily="34" charset="0"/>
              </a:rPr>
              <a:t>Apart from these:</a:t>
            </a:r>
            <a:endParaRPr lang="en-US" sz="2400" dirty="0">
              <a:latin typeface="Comic Sans MS" panose="030F0702030302020204" pitchFamily="66" charset="0"/>
              <a:cs typeface="Calibri" panose="020F0502020204030204" pitchFamily="34" charset="0"/>
            </a:endParaRPr>
          </a:p>
          <a:p>
            <a:pPr lvl="1">
              <a:lnSpc>
                <a:spcPct val="100000"/>
              </a:lnSpc>
            </a:pPr>
            <a:r>
              <a:rPr lang="en-US" dirty="0">
                <a:latin typeface="Comic Sans MS" panose="030F0702030302020204" pitchFamily="66" charset="0"/>
                <a:cs typeface="Calibri" panose="020F0502020204030204" pitchFamily="34" charset="0"/>
              </a:rPr>
              <a:t>Lack of proper medical information</a:t>
            </a:r>
          </a:p>
          <a:p>
            <a:pPr lvl="1">
              <a:lnSpc>
                <a:spcPct val="100000"/>
              </a:lnSpc>
            </a:pPr>
            <a:r>
              <a:rPr lang="en-US" dirty="0">
                <a:latin typeface="Comic Sans MS" panose="030F0702030302020204" pitchFamily="66" charset="0"/>
                <a:cs typeface="Calibri" panose="020F0502020204030204" pitchFamily="34" charset="0"/>
              </a:rPr>
              <a:t>Data danger and Avoidable mistakes</a:t>
            </a:r>
          </a:p>
          <a:p>
            <a:pPr lvl="1">
              <a:lnSpc>
                <a:spcPct val="100000"/>
              </a:lnSpc>
            </a:pPr>
            <a:r>
              <a:rPr lang="en-US" dirty="0">
                <a:latin typeface="Comic Sans MS" panose="030F0702030302020204" pitchFamily="66" charset="0"/>
                <a:cs typeface="Calibri" panose="020F0502020204030204" pitchFamily="34" charset="0"/>
              </a:rPr>
              <a:t>Misinterpretation, and delayed transmissions</a:t>
            </a:r>
          </a:p>
          <a:p>
            <a:pPr lvl="1">
              <a:lnSpc>
                <a:spcPct val="100000"/>
              </a:lnSpc>
            </a:pPr>
            <a:r>
              <a:rPr lang="en-US" dirty="0">
                <a:latin typeface="Comic Sans MS" panose="030F0702030302020204" pitchFamily="66" charset="0"/>
                <a:cs typeface="Calibri" panose="020F0502020204030204" pitchFamily="34" charset="0"/>
              </a:rPr>
              <a:t>Existing applications for CKD are still in their infancy</a:t>
            </a:r>
            <a:r>
              <a:rPr lang="en-US" sz="2400" dirty="0">
                <a:latin typeface="Comic Sans MS" panose="030F0702030302020204" pitchFamily="66" charset="0"/>
                <a:cs typeface="Calibri" panose="020F0502020204030204" pitchFamily="34" charset="0"/>
              </a:rPr>
              <a:t>	</a:t>
            </a:r>
          </a:p>
          <a:p>
            <a:pPr marL="0" indent="0">
              <a:buFont typeface="Arial" panose="020B0604020202020204" pitchFamily="34" charset="0"/>
              <a:buNone/>
            </a:pPr>
            <a:endParaRPr lang="en-US" sz="2400" dirty="0">
              <a:latin typeface="Comic Sans MS" panose="030F0702030302020204" pitchFamily="66" charset="0"/>
              <a:cs typeface="Calibri" panose="020F0502020204030204" pitchFamily="34" charset="0"/>
            </a:endParaRPr>
          </a:p>
          <a:p>
            <a:pPr marL="0" indent="0">
              <a:buFont typeface="Arial" panose="020B0604020202020204" pitchFamily="34" charset="0"/>
              <a:buNone/>
            </a:pPr>
            <a:endParaRPr lang="en-US" sz="2400" dirty="0">
              <a:latin typeface="Comic Sans MS" panose="030F0702030302020204" pitchFamily="66" charset="0"/>
              <a:cs typeface="Calibri" panose="020F0502020204030204" pitchFamily="34" charset="0"/>
            </a:endParaRPr>
          </a:p>
          <a:p>
            <a:pPr marL="0" indent="0">
              <a:buFont typeface="Arial" panose="020B0604020202020204" pitchFamily="34" charset="0"/>
              <a:buNone/>
            </a:pPr>
            <a:endParaRPr lang="en-US" sz="2400" dirty="0">
              <a:latin typeface="Comic Sans MS" panose="030F0702030302020204" pitchFamily="66" charset="0"/>
              <a:cs typeface="Calibri" panose="020F0502020204030204" pitchFamily="34" charset="0"/>
            </a:endParaRPr>
          </a:p>
        </p:txBody>
      </p:sp>
      <p:sp>
        <p:nvSpPr>
          <p:cNvPr id="6" name="Content Placeholder 2">
            <a:extLst>
              <a:ext uri="{FF2B5EF4-FFF2-40B4-BE49-F238E27FC236}">
                <a16:creationId xmlns:a16="http://schemas.microsoft.com/office/drawing/2014/main" id="{725E85EF-ECF5-1758-BF7D-9207D15BE05D}"/>
              </a:ext>
            </a:extLst>
          </p:cNvPr>
          <p:cNvSpPr txBox="1">
            <a:spLocks/>
          </p:cNvSpPr>
          <p:nvPr/>
        </p:nvSpPr>
        <p:spPr>
          <a:xfrm>
            <a:off x="1230307" y="5861916"/>
            <a:ext cx="8313188" cy="5471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C00000"/>
                </a:solidFill>
                <a:latin typeface="Comic Sans MS" panose="030F0702030302020204" pitchFamily="66" charset="0"/>
                <a:cs typeface="Calibri" panose="020F0502020204030204" pitchFamily="34" charset="0"/>
              </a:rPr>
              <a:t>What would be the solution for these problem ?</a:t>
            </a:r>
            <a:endParaRPr lang="en-US" sz="2400" dirty="0">
              <a:solidFill>
                <a:srgbClr val="C00000"/>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62281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0" end="0"/>
                                            </p:txEl>
                                          </p:spTgt>
                                        </p:tgtEl>
                                        <p:attrNameLst>
                                          <p:attrName>style.visibility</p:attrName>
                                        </p:attrNameLst>
                                      </p:cBhvr>
                                      <p:to>
                                        <p:strVal val="visible"/>
                                      </p:to>
                                    </p:set>
                                    <p:animEffect transition="in" filter="fade">
                                      <p:cBhvr>
                                        <p:cTn id="4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93E57A5-D56D-4EA2-8F25-27D5FAB03214}"/>
              </a:ext>
            </a:extLst>
          </p:cNvPr>
          <p:cNvSpPr>
            <a:spLocks noGrp="1"/>
          </p:cNvSpPr>
          <p:nvPr>
            <p:ph type="title"/>
          </p:nvPr>
        </p:nvSpPr>
        <p:spPr>
          <a:xfrm>
            <a:off x="1433004" y="448927"/>
            <a:ext cx="8110491" cy="691318"/>
          </a:xfrm>
        </p:spPr>
        <p:txBody>
          <a:bodyPr>
            <a:normAutofit/>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Statement </a:t>
            </a:r>
            <a:endParaRPr lang="en-US" sz="4000" b="1" u="dbl" dirty="0">
              <a:ln w="13462">
                <a:solidFill>
                  <a:schemeClr val="bg1"/>
                </a:solidFill>
                <a:prstDash val="solid"/>
              </a:ln>
              <a:solidFill>
                <a:schemeClr val="tx1">
                  <a:lumMod val="85000"/>
                  <a:lumOff val="15000"/>
                </a:schemeClr>
              </a:solidFill>
              <a:effectLst>
                <a:outerShdw dist="38100" dir="2700000" algn="bl" rotWithShape="0">
                  <a:schemeClr val="accent5"/>
                </a:outerShdw>
              </a:effectLst>
              <a:uFill>
                <a:solidFill>
                  <a:srgbClr val="0070C0"/>
                </a:solidFill>
              </a:uFill>
              <a:latin typeface="Calibri" panose="020F0502020204030204" pitchFamily="34" charset="0"/>
              <a:cs typeface="Calibri" panose="020F0502020204030204" pitchFamily="34" charset="0"/>
            </a:endParaRPr>
          </a:p>
        </p:txBody>
      </p:sp>
      <p:sp>
        <p:nvSpPr>
          <p:cNvPr id="7" name="Pentagon 10">
            <a:extLst>
              <a:ext uri="{FF2B5EF4-FFF2-40B4-BE49-F238E27FC236}">
                <a16:creationId xmlns:a16="http://schemas.microsoft.com/office/drawing/2014/main" id="{9B95B425-1AD1-4242-8FAC-8FF7F83CF2D4}"/>
              </a:ext>
            </a:extLst>
          </p:cNvPr>
          <p:cNvSpPr/>
          <p:nvPr/>
        </p:nvSpPr>
        <p:spPr>
          <a:xfrm>
            <a:off x="1108430" y="1963662"/>
            <a:ext cx="2190951" cy="830996"/>
          </a:xfrm>
          <a:prstGeom prst="homePlate">
            <a:avLst/>
          </a:prstGeom>
          <a:ln w="28575">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omic Sans MS" panose="030F0702030302020204" pitchFamily="66" charset="0"/>
                <a:cs typeface="Calibri" panose="020F0502020204030204" pitchFamily="34" charset="0"/>
              </a:rPr>
              <a:t>Solution</a:t>
            </a:r>
          </a:p>
        </p:txBody>
      </p:sp>
      <p:pic>
        <p:nvPicPr>
          <p:cNvPr id="5" name="Picture 4">
            <a:extLst>
              <a:ext uri="{FF2B5EF4-FFF2-40B4-BE49-F238E27FC236}">
                <a16:creationId xmlns:a16="http://schemas.microsoft.com/office/drawing/2014/main" id="{8F271B96-1340-463F-9F0B-690988C34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38" y="448927"/>
            <a:ext cx="1087266" cy="836665"/>
          </a:xfrm>
          <a:prstGeom prst="rect">
            <a:avLst/>
          </a:prstGeom>
        </p:spPr>
      </p:pic>
      <p:sp>
        <p:nvSpPr>
          <p:cNvPr id="10" name="Rectangle 9">
            <a:extLst>
              <a:ext uri="{FF2B5EF4-FFF2-40B4-BE49-F238E27FC236}">
                <a16:creationId xmlns:a16="http://schemas.microsoft.com/office/drawing/2014/main" id="{C6FE9B12-612C-4590-D407-02C3808A9924}"/>
              </a:ext>
            </a:extLst>
          </p:cNvPr>
          <p:cNvSpPr/>
          <p:nvPr/>
        </p:nvSpPr>
        <p:spPr>
          <a:xfrm>
            <a:off x="2582944" y="3082565"/>
            <a:ext cx="7070105" cy="904973"/>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3200" dirty="0">
                <a:solidFill>
                  <a:schemeClr val="tx1"/>
                </a:solidFill>
                <a:latin typeface="Comic Sans MS" panose="030F0702030302020204" pitchFamily="66" charset="0"/>
              </a:rPr>
              <a:t>1. Cheaper way to collect data</a:t>
            </a:r>
          </a:p>
        </p:txBody>
      </p:sp>
      <p:sp>
        <p:nvSpPr>
          <p:cNvPr id="13" name="Rectangle 12">
            <a:extLst>
              <a:ext uri="{FF2B5EF4-FFF2-40B4-BE49-F238E27FC236}">
                <a16:creationId xmlns:a16="http://schemas.microsoft.com/office/drawing/2014/main" id="{F9F217F1-1602-575B-D33E-D97941EC515D}"/>
              </a:ext>
            </a:extLst>
          </p:cNvPr>
          <p:cNvSpPr/>
          <p:nvPr/>
        </p:nvSpPr>
        <p:spPr>
          <a:xfrm>
            <a:off x="2582944" y="4306139"/>
            <a:ext cx="7070104" cy="80511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3200" dirty="0">
                <a:solidFill>
                  <a:schemeClr val="tx1"/>
                </a:solidFill>
                <a:latin typeface="Comic Sans MS" panose="030F0702030302020204" pitchFamily="66" charset="0"/>
              </a:rPr>
              <a:t>2. An automatic diagnosis system </a:t>
            </a:r>
          </a:p>
        </p:txBody>
      </p:sp>
    </p:spTree>
    <p:extLst>
      <p:ext uri="{BB962C8B-B14F-4D97-AF65-F5344CB8AC3E}">
        <p14:creationId xmlns:p14="http://schemas.microsoft.com/office/powerpoint/2010/main" val="345287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Parcel</Template>
  <TotalTime>10491</TotalTime>
  <Words>5733</Words>
  <Application>Microsoft Office PowerPoint</Application>
  <PresentationFormat>Widescreen</PresentationFormat>
  <Paragraphs>851</Paragraphs>
  <Slides>57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Comic Sans MS</vt:lpstr>
      <vt:lpstr>Segoe UI</vt:lpstr>
      <vt:lpstr>Wingdings</vt:lpstr>
      <vt:lpstr>Office Theme</vt:lpstr>
      <vt:lpstr>PowerPoint Presentation</vt:lpstr>
      <vt:lpstr>Presentation Agenda</vt:lpstr>
      <vt:lpstr>PowerPoint Presentation</vt:lpstr>
      <vt:lpstr>PowerPoint Presentation</vt:lpstr>
      <vt:lpstr>Presentation Agenda</vt:lpstr>
      <vt:lpstr>Motivation </vt:lpstr>
      <vt:lpstr>Presentation Agenda</vt:lpstr>
      <vt:lpstr>Problem Statement </vt:lpstr>
      <vt:lpstr>Problem Statement </vt:lpstr>
      <vt:lpstr>Presentation Agenda</vt:lpstr>
      <vt:lpstr>Objective </vt:lpstr>
      <vt:lpstr>Presentation Agenda</vt:lpstr>
      <vt:lpstr>Contribution </vt:lpstr>
      <vt:lpstr>Background Study </vt:lpstr>
      <vt:lpstr>Background Study </vt:lpstr>
      <vt:lpstr>Presentation Agenda</vt:lpstr>
      <vt:lpstr>PowerPoint Presentation</vt:lpstr>
      <vt:lpstr>PowerPoint Presentation</vt:lpstr>
      <vt:lpstr>PowerPoint Presentation</vt:lpstr>
      <vt:lpstr>Presentation Agenda</vt:lpstr>
      <vt:lpstr>Proposed System</vt:lpstr>
      <vt:lpstr>Data Collection</vt:lpstr>
      <vt:lpstr>Data Collection</vt:lpstr>
      <vt:lpstr>Data Collection</vt:lpstr>
      <vt:lpstr>Data Pre-Processing</vt:lpstr>
      <vt:lpstr>Feature Selection</vt:lpstr>
      <vt:lpstr>PowerPoint Presentation</vt:lpstr>
      <vt:lpstr>Deep Learning</vt:lpstr>
      <vt:lpstr>ANN (Artificial Neural Network)</vt:lpstr>
      <vt:lpstr>Multilayer Perceptron (MLP)</vt:lpstr>
      <vt:lpstr>Simple RNN</vt:lpstr>
      <vt:lpstr>Gated Recurrent Network (GRU)</vt:lpstr>
      <vt:lpstr>Support Vector Machine (SVM)</vt:lpstr>
      <vt:lpstr>Presentation Agenda</vt:lpstr>
      <vt:lpstr>Evaluations and results</vt:lpstr>
      <vt:lpstr>Evaluations and results</vt:lpstr>
      <vt:lpstr>Evaluations and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Presentation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Naimul Irfan</dc:creator>
  <cp:lastModifiedBy>Morshed Ali</cp:lastModifiedBy>
  <cp:revision>251</cp:revision>
  <dcterms:created xsi:type="dcterms:W3CDTF">2020-08-19T10:48:44Z</dcterms:created>
  <dcterms:modified xsi:type="dcterms:W3CDTF">2023-01-01T20:00:27Z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